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4" r:id="rId3"/>
    <p:sldId id="286" r:id="rId4"/>
    <p:sldId id="361" r:id="rId5"/>
    <p:sldId id="365" r:id="rId6"/>
    <p:sldId id="287" r:id="rId7"/>
    <p:sldId id="291" r:id="rId8"/>
    <p:sldId id="258" r:id="rId9"/>
    <p:sldId id="360" r:id="rId10"/>
    <p:sldId id="364" r:id="rId11"/>
    <p:sldId id="290" r:id="rId12"/>
    <p:sldId id="335" r:id="rId13"/>
    <p:sldId id="337" r:id="rId14"/>
    <p:sldId id="305" r:id="rId15"/>
    <p:sldId id="306" r:id="rId16"/>
    <p:sldId id="363" r:id="rId17"/>
    <p:sldId id="343" r:id="rId18"/>
    <p:sldId id="346" r:id="rId19"/>
    <p:sldId id="311" r:id="rId20"/>
    <p:sldId id="312" r:id="rId21"/>
    <p:sldId id="308" r:id="rId22"/>
    <p:sldId id="353" r:id="rId23"/>
    <p:sldId id="310" r:id="rId24"/>
    <p:sldId id="309" r:id="rId25"/>
    <p:sldId id="277" r:id="rId26"/>
    <p:sldId id="318" r:id="rId27"/>
    <p:sldId id="362" r:id="rId28"/>
    <p:sldId id="347" r:id="rId29"/>
    <p:sldId id="368" r:id="rId30"/>
    <p:sldId id="366" r:id="rId31"/>
    <p:sldId id="349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8" autoAdjust="0"/>
    <p:restoredTop sz="94660"/>
  </p:normalViewPr>
  <p:slideViewPr>
    <p:cSldViewPr>
      <p:cViewPr varScale="1">
        <p:scale>
          <a:sx n="88" d="100"/>
          <a:sy n="88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62019-DEAF-4F22-89D8-DEE37FC97A4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</dgm:pt>
    <dgm:pt modelId="{B13E3B56-AD4A-4804-83AB-9E6F872662D1}">
      <dgm:prSet phldrT="[Text]"/>
      <dgm:spPr/>
      <dgm:t>
        <a:bodyPr/>
        <a:lstStyle/>
        <a:p>
          <a:r>
            <a:rPr lang="en-US" cap="none" dirty="0" smtClean="0">
              <a:solidFill>
                <a:schemeClr val="tx2"/>
              </a:solidFill>
            </a:rPr>
            <a:t>ACT/PLAN 	</a:t>
          </a:r>
          <a:r>
            <a:rPr lang="en-US" cap="none" dirty="0" smtClean="0"/>
            <a:t>23 Composite, 19 English and Math</a:t>
          </a:r>
          <a:br>
            <a:rPr lang="en-US" cap="none" dirty="0" smtClean="0"/>
          </a:br>
          <a:endParaRPr lang="en-US" dirty="0"/>
        </a:p>
      </dgm:t>
    </dgm:pt>
    <dgm:pt modelId="{34715BAF-93C1-4F01-BCE9-25B4006169EB}" type="parTrans" cxnId="{D8B08463-C836-47E0-AECE-C1DD210E3AC4}">
      <dgm:prSet/>
      <dgm:spPr/>
      <dgm:t>
        <a:bodyPr/>
        <a:lstStyle/>
        <a:p>
          <a:endParaRPr lang="en-US"/>
        </a:p>
      </dgm:t>
    </dgm:pt>
    <dgm:pt modelId="{57ECA7E9-E8C0-4D2F-8D8E-1F05B1D100F8}" type="sibTrans" cxnId="{D8B08463-C836-47E0-AECE-C1DD210E3AC4}">
      <dgm:prSet/>
      <dgm:spPr/>
      <dgm:t>
        <a:bodyPr/>
        <a:lstStyle/>
        <a:p>
          <a:endParaRPr lang="en-US"/>
        </a:p>
      </dgm:t>
    </dgm:pt>
    <dgm:pt modelId="{5700FCF2-6D2E-4762-9BE7-5CC84ADA9B81}">
      <dgm:prSet phldrT="[Text]"/>
      <dgm:spPr/>
      <dgm:t>
        <a:bodyPr/>
        <a:lstStyle/>
        <a:p>
          <a:r>
            <a:rPr lang="en-US" cap="none" dirty="0" smtClean="0">
              <a:solidFill>
                <a:schemeClr val="tx2"/>
              </a:solidFill>
            </a:rPr>
            <a:t>SAT</a:t>
          </a:r>
          <a:r>
            <a:rPr lang="en-US" cap="none" dirty="0" smtClean="0"/>
            <a:t> 	          1070 combined; 500 Math, 500 Reading</a:t>
          </a:r>
          <a:endParaRPr lang="en-US" dirty="0"/>
        </a:p>
      </dgm:t>
    </dgm:pt>
    <dgm:pt modelId="{86D51157-C6C1-4819-9F8F-89201006E854}" type="parTrans" cxnId="{6D1F28E4-8598-42B2-8ED9-69DE2F515FD1}">
      <dgm:prSet/>
      <dgm:spPr/>
      <dgm:t>
        <a:bodyPr/>
        <a:lstStyle/>
        <a:p>
          <a:endParaRPr lang="en-US"/>
        </a:p>
      </dgm:t>
    </dgm:pt>
    <dgm:pt modelId="{4C9AB2E7-C762-4775-910A-021CD8EF74F3}" type="sibTrans" cxnId="{6D1F28E4-8598-42B2-8ED9-69DE2F515FD1}">
      <dgm:prSet/>
      <dgm:spPr/>
      <dgm:t>
        <a:bodyPr/>
        <a:lstStyle/>
        <a:p>
          <a:endParaRPr lang="en-US"/>
        </a:p>
      </dgm:t>
    </dgm:pt>
    <dgm:pt modelId="{F323EC68-6C95-4AE5-9650-39290AE9E93E}">
      <dgm:prSet phldrT="[Text]"/>
      <dgm:spPr/>
      <dgm:t>
        <a:bodyPr/>
        <a:lstStyle/>
        <a:p>
          <a:r>
            <a:rPr lang="en-US" cap="none" dirty="0" smtClean="0">
              <a:solidFill>
                <a:schemeClr val="tx2"/>
              </a:solidFill>
            </a:rPr>
            <a:t>PSAT	         </a:t>
          </a:r>
          <a:r>
            <a:rPr lang="en-US" cap="none" dirty="0" smtClean="0"/>
            <a:t> 107 combined; 50 Math, 50 Reading</a:t>
          </a:r>
          <a:endParaRPr lang="en-US" dirty="0"/>
        </a:p>
      </dgm:t>
    </dgm:pt>
    <dgm:pt modelId="{8D1488E9-DB25-438C-AC93-847B723E488E}" type="parTrans" cxnId="{613E2AFA-B092-43D4-BC2C-4204DD023D47}">
      <dgm:prSet/>
      <dgm:spPr/>
      <dgm:t>
        <a:bodyPr/>
        <a:lstStyle/>
        <a:p>
          <a:endParaRPr lang="en-US"/>
        </a:p>
      </dgm:t>
    </dgm:pt>
    <dgm:pt modelId="{58EF0A8C-9ED7-441C-AA1B-825563B1111F}" type="sibTrans" cxnId="{613E2AFA-B092-43D4-BC2C-4204DD023D47}">
      <dgm:prSet/>
      <dgm:spPr/>
      <dgm:t>
        <a:bodyPr/>
        <a:lstStyle/>
        <a:p>
          <a:endParaRPr lang="en-US"/>
        </a:p>
      </dgm:t>
    </dgm:pt>
    <dgm:pt modelId="{CE1B2DF6-6E6B-4BB4-B477-44EB8707725A}">
      <dgm:prSet phldrT="[Text]"/>
      <dgm:spPr/>
      <dgm:t>
        <a:bodyPr/>
        <a:lstStyle/>
        <a:p>
          <a:pPr algn="l"/>
          <a:r>
            <a:rPr lang="en-US" cap="none" dirty="0" smtClean="0">
              <a:solidFill>
                <a:schemeClr val="tx2">
                  <a:lumMod val="75000"/>
                </a:schemeClr>
              </a:solidFill>
            </a:rPr>
            <a:t>TSI Assessment</a:t>
          </a:r>
          <a:br>
            <a:rPr lang="en-US" cap="none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cap="none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cap="none" dirty="0" smtClean="0"/>
            <a:t>Math 350; Reading 353; Writing 363; Essay 4/5</a:t>
          </a:r>
          <a:br>
            <a:rPr lang="en-US" cap="none" dirty="0" smtClean="0"/>
          </a:br>
          <a:endParaRPr lang="en-US" dirty="0"/>
        </a:p>
      </dgm:t>
    </dgm:pt>
    <dgm:pt modelId="{002A3B30-1B96-4B90-8565-40AFD05517B4}" type="parTrans" cxnId="{CC4397E7-CC78-43B7-ADAE-3FAF061E2A68}">
      <dgm:prSet/>
      <dgm:spPr/>
      <dgm:t>
        <a:bodyPr/>
        <a:lstStyle/>
        <a:p>
          <a:endParaRPr lang="en-US"/>
        </a:p>
      </dgm:t>
    </dgm:pt>
    <dgm:pt modelId="{04F09E19-54E5-4336-85A9-8EB67C149F4D}" type="sibTrans" cxnId="{CC4397E7-CC78-43B7-ADAE-3FAF061E2A68}">
      <dgm:prSet/>
      <dgm:spPr/>
      <dgm:t>
        <a:bodyPr/>
        <a:lstStyle/>
        <a:p>
          <a:endParaRPr lang="en-US"/>
        </a:p>
      </dgm:t>
    </dgm:pt>
    <dgm:pt modelId="{531AF2C5-FE9B-4EF2-9C94-46A775FC964F}" type="pres">
      <dgm:prSet presAssocID="{F9862019-DEAF-4F22-89D8-DEE37FC97A40}" presName="linear" presStyleCnt="0">
        <dgm:presLayoutVars>
          <dgm:dir/>
          <dgm:resizeHandles val="exact"/>
        </dgm:presLayoutVars>
      </dgm:prSet>
      <dgm:spPr/>
    </dgm:pt>
    <dgm:pt modelId="{71DCE728-C255-4563-B2DB-BE0ED5DF6DCB}" type="pres">
      <dgm:prSet presAssocID="{B13E3B56-AD4A-4804-83AB-9E6F872662D1}" presName="comp" presStyleCnt="0"/>
      <dgm:spPr/>
    </dgm:pt>
    <dgm:pt modelId="{64640240-AD4C-466C-AB18-D36BBD3519BF}" type="pres">
      <dgm:prSet presAssocID="{B13E3B56-AD4A-4804-83AB-9E6F872662D1}" presName="box" presStyleLbl="node1" presStyleIdx="0" presStyleCnt="4"/>
      <dgm:spPr/>
      <dgm:t>
        <a:bodyPr/>
        <a:lstStyle/>
        <a:p>
          <a:endParaRPr lang="en-US"/>
        </a:p>
      </dgm:t>
    </dgm:pt>
    <dgm:pt modelId="{B2EAA964-4D86-42CF-A505-E7F7EF2731E9}" type="pres">
      <dgm:prSet presAssocID="{B13E3B56-AD4A-4804-83AB-9E6F872662D1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0" r="-150000"/>
          </a:stretch>
        </a:blipFill>
      </dgm:spPr>
    </dgm:pt>
    <dgm:pt modelId="{A2A2D13B-3BB6-445C-A900-E02D4D701310}" type="pres">
      <dgm:prSet presAssocID="{B13E3B56-AD4A-4804-83AB-9E6F872662D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A1303-8F05-4631-A0E3-69B689A40C5E}" type="pres">
      <dgm:prSet presAssocID="{57ECA7E9-E8C0-4D2F-8D8E-1F05B1D100F8}" presName="spacer" presStyleCnt="0"/>
      <dgm:spPr/>
    </dgm:pt>
    <dgm:pt modelId="{54364EFA-ADF3-4168-9675-C1D1B98D1BC9}" type="pres">
      <dgm:prSet presAssocID="{5700FCF2-6D2E-4762-9BE7-5CC84ADA9B81}" presName="comp" presStyleCnt="0"/>
      <dgm:spPr/>
    </dgm:pt>
    <dgm:pt modelId="{B905CB32-EE49-4727-9695-C57732698B3C}" type="pres">
      <dgm:prSet presAssocID="{5700FCF2-6D2E-4762-9BE7-5CC84ADA9B81}" presName="box" presStyleLbl="node1" presStyleIdx="1" presStyleCnt="4"/>
      <dgm:spPr/>
      <dgm:t>
        <a:bodyPr/>
        <a:lstStyle/>
        <a:p>
          <a:endParaRPr lang="en-US"/>
        </a:p>
      </dgm:t>
    </dgm:pt>
    <dgm:pt modelId="{C1C0C28B-19E8-4EBA-A20D-BD170EC5F576}" type="pres">
      <dgm:prSet presAssocID="{5700FCF2-6D2E-4762-9BE7-5CC84ADA9B81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4C82209-F93A-445E-8822-B4BFE22BCA96}" type="pres">
      <dgm:prSet presAssocID="{5700FCF2-6D2E-4762-9BE7-5CC84ADA9B8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67DE4-759F-4783-A44C-1919AE5E1610}" type="pres">
      <dgm:prSet presAssocID="{4C9AB2E7-C762-4775-910A-021CD8EF74F3}" presName="spacer" presStyleCnt="0"/>
      <dgm:spPr/>
    </dgm:pt>
    <dgm:pt modelId="{8F130E52-90F7-4B22-B99D-FFC393EE73F8}" type="pres">
      <dgm:prSet presAssocID="{F323EC68-6C95-4AE5-9650-39290AE9E93E}" presName="comp" presStyleCnt="0"/>
      <dgm:spPr/>
    </dgm:pt>
    <dgm:pt modelId="{9E7DDB99-12F1-4A2B-9925-2EAE6C7DB7F6}" type="pres">
      <dgm:prSet presAssocID="{F323EC68-6C95-4AE5-9650-39290AE9E93E}" presName="box" presStyleLbl="node1" presStyleIdx="2" presStyleCnt="4"/>
      <dgm:spPr/>
      <dgm:t>
        <a:bodyPr/>
        <a:lstStyle/>
        <a:p>
          <a:endParaRPr lang="en-US"/>
        </a:p>
      </dgm:t>
    </dgm:pt>
    <dgm:pt modelId="{9D4A6B92-7348-43AC-860F-D5FFFFD20F2E}" type="pres">
      <dgm:prSet presAssocID="{F323EC68-6C95-4AE5-9650-39290AE9E93E}" presName="img" presStyleLbl="fgImgPlace1" presStyleIdx="2" presStyleCnt="4" custLinFactNeighborX="3326" custLinFactNeighborY="-4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84AB8263-49B1-4388-A129-ABF3485EE788}" type="pres">
      <dgm:prSet presAssocID="{F323EC68-6C95-4AE5-9650-39290AE9E93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29A30-CD6F-4882-B022-E630D4992406}" type="pres">
      <dgm:prSet presAssocID="{58EF0A8C-9ED7-441C-AA1B-825563B1111F}" presName="spacer" presStyleCnt="0"/>
      <dgm:spPr/>
    </dgm:pt>
    <dgm:pt modelId="{0494E8C0-9811-426D-AF58-175D7E05EA08}" type="pres">
      <dgm:prSet presAssocID="{CE1B2DF6-6E6B-4BB4-B477-44EB8707725A}" presName="comp" presStyleCnt="0"/>
      <dgm:spPr/>
    </dgm:pt>
    <dgm:pt modelId="{942BF048-5446-4F5C-8709-55CD4426430E}" type="pres">
      <dgm:prSet presAssocID="{CE1B2DF6-6E6B-4BB4-B477-44EB8707725A}" presName="box" presStyleLbl="node1" presStyleIdx="3" presStyleCnt="4"/>
      <dgm:spPr/>
      <dgm:t>
        <a:bodyPr/>
        <a:lstStyle/>
        <a:p>
          <a:endParaRPr lang="en-US"/>
        </a:p>
      </dgm:t>
    </dgm:pt>
    <dgm:pt modelId="{5F5757A6-5910-416E-B0B4-02546B6B6372}" type="pres">
      <dgm:prSet presAssocID="{CE1B2DF6-6E6B-4BB4-B477-44EB8707725A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311682E2-089C-448A-9EC3-D3D55C2CC209}" type="pres">
      <dgm:prSet presAssocID="{CE1B2DF6-6E6B-4BB4-B477-44EB8707725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C40DA-49F2-4EEC-9025-7DF398029D25}" type="presOf" srcId="{B13E3B56-AD4A-4804-83AB-9E6F872662D1}" destId="{A2A2D13B-3BB6-445C-A900-E02D4D701310}" srcOrd="1" destOrd="0" presId="urn:microsoft.com/office/officeart/2005/8/layout/vList4#1"/>
    <dgm:cxn modelId="{4C083DFA-F7C8-454C-8BF3-D5CA5B80B9F7}" type="presOf" srcId="{F9862019-DEAF-4F22-89D8-DEE37FC97A40}" destId="{531AF2C5-FE9B-4EF2-9C94-46A775FC964F}" srcOrd="0" destOrd="0" presId="urn:microsoft.com/office/officeart/2005/8/layout/vList4#1"/>
    <dgm:cxn modelId="{D8B08463-C836-47E0-AECE-C1DD210E3AC4}" srcId="{F9862019-DEAF-4F22-89D8-DEE37FC97A40}" destId="{B13E3B56-AD4A-4804-83AB-9E6F872662D1}" srcOrd="0" destOrd="0" parTransId="{34715BAF-93C1-4F01-BCE9-25B4006169EB}" sibTransId="{57ECA7E9-E8C0-4D2F-8D8E-1F05B1D100F8}"/>
    <dgm:cxn modelId="{94C695FC-58D1-4356-841F-63F04F5E082C}" type="presOf" srcId="{5700FCF2-6D2E-4762-9BE7-5CC84ADA9B81}" destId="{04C82209-F93A-445E-8822-B4BFE22BCA96}" srcOrd="1" destOrd="0" presId="urn:microsoft.com/office/officeart/2005/8/layout/vList4#1"/>
    <dgm:cxn modelId="{0FAE8F2C-67C0-4578-B324-0016E5508C6D}" type="presOf" srcId="{F323EC68-6C95-4AE5-9650-39290AE9E93E}" destId="{84AB8263-49B1-4388-A129-ABF3485EE788}" srcOrd="1" destOrd="0" presId="urn:microsoft.com/office/officeart/2005/8/layout/vList4#1"/>
    <dgm:cxn modelId="{82040DEC-B09B-4273-9F14-3E28891CF5C7}" type="presOf" srcId="{F323EC68-6C95-4AE5-9650-39290AE9E93E}" destId="{9E7DDB99-12F1-4A2B-9925-2EAE6C7DB7F6}" srcOrd="0" destOrd="0" presId="urn:microsoft.com/office/officeart/2005/8/layout/vList4#1"/>
    <dgm:cxn modelId="{613E2AFA-B092-43D4-BC2C-4204DD023D47}" srcId="{F9862019-DEAF-4F22-89D8-DEE37FC97A40}" destId="{F323EC68-6C95-4AE5-9650-39290AE9E93E}" srcOrd="2" destOrd="0" parTransId="{8D1488E9-DB25-438C-AC93-847B723E488E}" sibTransId="{58EF0A8C-9ED7-441C-AA1B-825563B1111F}"/>
    <dgm:cxn modelId="{6D1F28E4-8598-42B2-8ED9-69DE2F515FD1}" srcId="{F9862019-DEAF-4F22-89D8-DEE37FC97A40}" destId="{5700FCF2-6D2E-4762-9BE7-5CC84ADA9B81}" srcOrd="1" destOrd="0" parTransId="{86D51157-C6C1-4819-9F8F-89201006E854}" sibTransId="{4C9AB2E7-C762-4775-910A-021CD8EF74F3}"/>
    <dgm:cxn modelId="{CC4397E7-CC78-43B7-ADAE-3FAF061E2A68}" srcId="{F9862019-DEAF-4F22-89D8-DEE37FC97A40}" destId="{CE1B2DF6-6E6B-4BB4-B477-44EB8707725A}" srcOrd="3" destOrd="0" parTransId="{002A3B30-1B96-4B90-8565-40AFD05517B4}" sibTransId="{04F09E19-54E5-4336-85A9-8EB67C149F4D}"/>
    <dgm:cxn modelId="{7B6F3808-1D62-42A2-949C-BCD4A20F39DF}" type="presOf" srcId="{B13E3B56-AD4A-4804-83AB-9E6F872662D1}" destId="{64640240-AD4C-466C-AB18-D36BBD3519BF}" srcOrd="0" destOrd="0" presId="urn:microsoft.com/office/officeart/2005/8/layout/vList4#1"/>
    <dgm:cxn modelId="{FC75A382-EC0C-4B01-8C18-3B0346D24111}" type="presOf" srcId="{CE1B2DF6-6E6B-4BB4-B477-44EB8707725A}" destId="{311682E2-089C-448A-9EC3-D3D55C2CC209}" srcOrd="1" destOrd="0" presId="urn:microsoft.com/office/officeart/2005/8/layout/vList4#1"/>
    <dgm:cxn modelId="{B1347DD9-7F2D-40F1-B9FA-A89713B3EC53}" type="presOf" srcId="{5700FCF2-6D2E-4762-9BE7-5CC84ADA9B81}" destId="{B905CB32-EE49-4727-9695-C57732698B3C}" srcOrd="0" destOrd="0" presId="urn:microsoft.com/office/officeart/2005/8/layout/vList4#1"/>
    <dgm:cxn modelId="{43F48461-F520-4838-9190-20A966D30078}" type="presOf" srcId="{CE1B2DF6-6E6B-4BB4-B477-44EB8707725A}" destId="{942BF048-5446-4F5C-8709-55CD4426430E}" srcOrd="0" destOrd="0" presId="urn:microsoft.com/office/officeart/2005/8/layout/vList4#1"/>
    <dgm:cxn modelId="{0E2A77EA-E38C-4EDF-87E2-8B8D956672B3}" type="presParOf" srcId="{531AF2C5-FE9B-4EF2-9C94-46A775FC964F}" destId="{71DCE728-C255-4563-B2DB-BE0ED5DF6DCB}" srcOrd="0" destOrd="0" presId="urn:microsoft.com/office/officeart/2005/8/layout/vList4#1"/>
    <dgm:cxn modelId="{FA4E2861-3465-444E-B725-F0EE11D45917}" type="presParOf" srcId="{71DCE728-C255-4563-B2DB-BE0ED5DF6DCB}" destId="{64640240-AD4C-466C-AB18-D36BBD3519BF}" srcOrd="0" destOrd="0" presId="urn:microsoft.com/office/officeart/2005/8/layout/vList4#1"/>
    <dgm:cxn modelId="{0AEDD5F1-5F42-47C2-800A-961A0628510A}" type="presParOf" srcId="{71DCE728-C255-4563-B2DB-BE0ED5DF6DCB}" destId="{B2EAA964-4D86-42CF-A505-E7F7EF2731E9}" srcOrd="1" destOrd="0" presId="urn:microsoft.com/office/officeart/2005/8/layout/vList4#1"/>
    <dgm:cxn modelId="{0612323E-4BD8-45F1-B56B-560EF42831EB}" type="presParOf" srcId="{71DCE728-C255-4563-B2DB-BE0ED5DF6DCB}" destId="{A2A2D13B-3BB6-445C-A900-E02D4D701310}" srcOrd="2" destOrd="0" presId="urn:microsoft.com/office/officeart/2005/8/layout/vList4#1"/>
    <dgm:cxn modelId="{848DC6CE-1B2B-4769-BBA5-60B56E57FC76}" type="presParOf" srcId="{531AF2C5-FE9B-4EF2-9C94-46A775FC964F}" destId="{CD5A1303-8F05-4631-A0E3-69B689A40C5E}" srcOrd="1" destOrd="0" presId="urn:microsoft.com/office/officeart/2005/8/layout/vList4#1"/>
    <dgm:cxn modelId="{5F4AEDFE-F957-4E7E-A7FE-D408DC779836}" type="presParOf" srcId="{531AF2C5-FE9B-4EF2-9C94-46A775FC964F}" destId="{54364EFA-ADF3-4168-9675-C1D1B98D1BC9}" srcOrd="2" destOrd="0" presId="urn:microsoft.com/office/officeart/2005/8/layout/vList4#1"/>
    <dgm:cxn modelId="{F3CFDD55-220D-4EF9-B25A-F089A0C0D4D2}" type="presParOf" srcId="{54364EFA-ADF3-4168-9675-C1D1B98D1BC9}" destId="{B905CB32-EE49-4727-9695-C57732698B3C}" srcOrd="0" destOrd="0" presId="urn:microsoft.com/office/officeart/2005/8/layout/vList4#1"/>
    <dgm:cxn modelId="{1EC48320-E241-467F-B0AE-EF69340DA514}" type="presParOf" srcId="{54364EFA-ADF3-4168-9675-C1D1B98D1BC9}" destId="{C1C0C28B-19E8-4EBA-A20D-BD170EC5F576}" srcOrd="1" destOrd="0" presId="urn:microsoft.com/office/officeart/2005/8/layout/vList4#1"/>
    <dgm:cxn modelId="{B4CF0522-9C38-4B87-938F-E0003CE64B82}" type="presParOf" srcId="{54364EFA-ADF3-4168-9675-C1D1B98D1BC9}" destId="{04C82209-F93A-445E-8822-B4BFE22BCA96}" srcOrd="2" destOrd="0" presId="urn:microsoft.com/office/officeart/2005/8/layout/vList4#1"/>
    <dgm:cxn modelId="{AEC8AF7D-11BD-4F57-B10F-C1FE05D033F1}" type="presParOf" srcId="{531AF2C5-FE9B-4EF2-9C94-46A775FC964F}" destId="{54D67DE4-759F-4783-A44C-1919AE5E1610}" srcOrd="3" destOrd="0" presId="urn:microsoft.com/office/officeart/2005/8/layout/vList4#1"/>
    <dgm:cxn modelId="{7010EB7C-0572-4130-ABCB-ABCFAB17E643}" type="presParOf" srcId="{531AF2C5-FE9B-4EF2-9C94-46A775FC964F}" destId="{8F130E52-90F7-4B22-B99D-FFC393EE73F8}" srcOrd="4" destOrd="0" presId="urn:microsoft.com/office/officeart/2005/8/layout/vList4#1"/>
    <dgm:cxn modelId="{86E33D10-0B9D-409F-9AB7-84EDBEC70F42}" type="presParOf" srcId="{8F130E52-90F7-4B22-B99D-FFC393EE73F8}" destId="{9E7DDB99-12F1-4A2B-9925-2EAE6C7DB7F6}" srcOrd="0" destOrd="0" presId="urn:microsoft.com/office/officeart/2005/8/layout/vList4#1"/>
    <dgm:cxn modelId="{5BF4FCD6-C066-4217-92EC-A39999AEA8B9}" type="presParOf" srcId="{8F130E52-90F7-4B22-B99D-FFC393EE73F8}" destId="{9D4A6B92-7348-43AC-860F-D5FFFFD20F2E}" srcOrd="1" destOrd="0" presId="urn:microsoft.com/office/officeart/2005/8/layout/vList4#1"/>
    <dgm:cxn modelId="{13FDE3F9-D7D1-4EF5-AF6B-B4556B0C2BBA}" type="presParOf" srcId="{8F130E52-90F7-4B22-B99D-FFC393EE73F8}" destId="{84AB8263-49B1-4388-A129-ABF3485EE788}" srcOrd="2" destOrd="0" presId="urn:microsoft.com/office/officeart/2005/8/layout/vList4#1"/>
    <dgm:cxn modelId="{5E6B8123-1DE4-42F6-8A10-9CBCF7DF9FA1}" type="presParOf" srcId="{531AF2C5-FE9B-4EF2-9C94-46A775FC964F}" destId="{CF229A30-CD6F-4882-B022-E630D4992406}" srcOrd="5" destOrd="0" presId="urn:microsoft.com/office/officeart/2005/8/layout/vList4#1"/>
    <dgm:cxn modelId="{6AFE13DB-774A-453D-8A28-C170124217F4}" type="presParOf" srcId="{531AF2C5-FE9B-4EF2-9C94-46A775FC964F}" destId="{0494E8C0-9811-426D-AF58-175D7E05EA08}" srcOrd="6" destOrd="0" presId="urn:microsoft.com/office/officeart/2005/8/layout/vList4#1"/>
    <dgm:cxn modelId="{234C5B54-44EB-43D4-996A-B053892B526F}" type="presParOf" srcId="{0494E8C0-9811-426D-AF58-175D7E05EA08}" destId="{942BF048-5446-4F5C-8709-55CD4426430E}" srcOrd="0" destOrd="0" presId="urn:microsoft.com/office/officeart/2005/8/layout/vList4#1"/>
    <dgm:cxn modelId="{6ACB4022-6FE0-4520-A974-4873D0C592F8}" type="presParOf" srcId="{0494E8C0-9811-426D-AF58-175D7E05EA08}" destId="{5F5757A6-5910-416E-B0B4-02546B6B6372}" srcOrd="1" destOrd="0" presId="urn:microsoft.com/office/officeart/2005/8/layout/vList4#1"/>
    <dgm:cxn modelId="{08425FFE-9AE3-481C-8FD2-717E52B9F99F}" type="presParOf" srcId="{0494E8C0-9811-426D-AF58-175D7E05EA08}" destId="{311682E2-089C-448A-9EC3-D3D55C2CC20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F799D-6181-4C24-AD5B-7DF68FD004D1}" type="doc">
      <dgm:prSet loTypeId="urn:microsoft.com/office/officeart/2005/8/layout/hProcess10#1" loCatId="process" qsTypeId="urn:microsoft.com/office/officeart/2005/8/quickstyle/simple1" qsCatId="simple" csTypeId="urn:microsoft.com/office/officeart/2005/8/colors/accent1_5" csCatId="accent1" phldr="1"/>
      <dgm:spPr/>
    </dgm:pt>
    <dgm:pt modelId="{B979EC1A-6DD4-4555-8542-79A0A78CE3CA}">
      <dgm:prSet phldrT="[Text]"/>
      <dgm:spPr/>
      <dgm:t>
        <a:bodyPr/>
        <a:lstStyle/>
        <a:p>
          <a:r>
            <a:rPr lang="en-US" dirty="0" smtClean="0"/>
            <a:t>Take TSI Assessment</a:t>
          </a:r>
          <a:endParaRPr lang="en-US" dirty="0"/>
        </a:p>
      </dgm:t>
    </dgm:pt>
    <dgm:pt modelId="{0DFA97EE-63EB-4C9F-88F3-3689B3AD54AD}" type="parTrans" cxnId="{62BABE05-8F9F-4C97-AEDE-3EC35B81BA4D}">
      <dgm:prSet/>
      <dgm:spPr/>
      <dgm:t>
        <a:bodyPr/>
        <a:lstStyle/>
        <a:p>
          <a:endParaRPr lang="en-US"/>
        </a:p>
      </dgm:t>
    </dgm:pt>
    <dgm:pt modelId="{27CB23AE-9EA0-4402-90CC-335781C81590}" type="sibTrans" cxnId="{62BABE05-8F9F-4C97-AEDE-3EC35B81BA4D}">
      <dgm:prSet/>
      <dgm:spPr/>
      <dgm:t>
        <a:bodyPr/>
        <a:lstStyle/>
        <a:p>
          <a:endParaRPr lang="en-US"/>
        </a:p>
      </dgm:t>
    </dgm:pt>
    <dgm:pt modelId="{1E9CD3EC-4504-45E2-A3DE-FD7FA70C54AD}" type="pres">
      <dgm:prSet presAssocID="{A36F799D-6181-4C24-AD5B-7DF68FD004D1}" presName="Name0" presStyleCnt="0">
        <dgm:presLayoutVars>
          <dgm:dir/>
          <dgm:resizeHandles val="exact"/>
        </dgm:presLayoutVars>
      </dgm:prSet>
      <dgm:spPr/>
    </dgm:pt>
    <dgm:pt modelId="{D2066316-51FF-4CE7-AEFE-7CA777EB75BC}" type="pres">
      <dgm:prSet presAssocID="{B979EC1A-6DD4-4555-8542-79A0A78CE3CA}" presName="composite" presStyleCnt="0"/>
      <dgm:spPr/>
    </dgm:pt>
    <dgm:pt modelId="{DE41E2DB-3EED-4645-A928-AE7AF56DE1A7}" type="pres">
      <dgm:prSet presAssocID="{B979EC1A-6DD4-4555-8542-79A0A78CE3C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US"/>
        </a:p>
      </dgm:t>
    </dgm:pt>
    <dgm:pt modelId="{A4554779-22F0-4E76-9767-78CB4FEF169E}" type="pres">
      <dgm:prSet presAssocID="{B979EC1A-6DD4-4555-8542-79A0A78CE3CA}" presName="txNode" presStyleLbl="node1" presStyleIdx="0" presStyleCnt="1" custScaleY="80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C695C-E75B-4647-9F4E-8B334B1E1358}" type="presOf" srcId="{B979EC1A-6DD4-4555-8542-79A0A78CE3CA}" destId="{A4554779-22F0-4E76-9767-78CB4FEF169E}" srcOrd="0" destOrd="0" presId="urn:microsoft.com/office/officeart/2005/8/layout/hProcess10#1"/>
    <dgm:cxn modelId="{62BABE05-8F9F-4C97-AEDE-3EC35B81BA4D}" srcId="{A36F799D-6181-4C24-AD5B-7DF68FD004D1}" destId="{B979EC1A-6DD4-4555-8542-79A0A78CE3CA}" srcOrd="0" destOrd="0" parTransId="{0DFA97EE-63EB-4C9F-88F3-3689B3AD54AD}" sibTransId="{27CB23AE-9EA0-4402-90CC-335781C81590}"/>
    <dgm:cxn modelId="{B5418C9C-FBC5-4310-BDE6-0DB8B5A70934}" type="presOf" srcId="{A36F799D-6181-4C24-AD5B-7DF68FD004D1}" destId="{1E9CD3EC-4504-45E2-A3DE-FD7FA70C54AD}" srcOrd="0" destOrd="0" presId="urn:microsoft.com/office/officeart/2005/8/layout/hProcess10#1"/>
    <dgm:cxn modelId="{D149A7C5-BEDA-4418-A9A2-5C84093326CF}" type="presParOf" srcId="{1E9CD3EC-4504-45E2-A3DE-FD7FA70C54AD}" destId="{D2066316-51FF-4CE7-AEFE-7CA777EB75BC}" srcOrd="0" destOrd="0" presId="urn:microsoft.com/office/officeart/2005/8/layout/hProcess10#1"/>
    <dgm:cxn modelId="{B814EA3D-68F2-462A-AEB0-94EC8CC79FC4}" type="presParOf" srcId="{D2066316-51FF-4CE7-AEFE-7CA777EB75BC}" destId="{DE41E2DB-3EED-4645-A928-AE7AF56DE1A7}" srcOrd="0" destOrd="0" presId="urn:microsoft.com/office/officeart/2005/8/layout/hProcess10#1"/>
    <dgm:cxn modelId="{A39854CC-FB57-49AE-9405-B5751A8367B9}" type="presParOf" srcId="{D2066316-51FF-4CE7-AEFE-7CA777EB75BC}" destId="{A4554779-22F0-4E76-9767-78CB4FEF169E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5E68855-FC3A-4D85-A8A3-E819C06476F1}" type="datetimeFigureOut">
              <a:rPr lang="en-US"/>
              <a:pPr>
                <a:defRPr/>
              </a:pPr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C369DF2-3272-4CDA-BD5C-1E525CE88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724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C956654-7431-4E5D-97C2-B67BC8EB7C46}" type="datetimeFigureOut">
              <a:rPr lang="en-US"/>
              <a:pPr>
                <a:defRPr/>
              </a:pPr>
              <a:t>3/6/2014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D57EB304-5208-4426-AC2D-8AA3B2738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5654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85EBF-CDEF-485F-B397-024A079ED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74653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8AC5-D0D6-419C-B9DC-750BB14CF7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453879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33E47-AF66-48BC-8764-58383EB17B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50801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6AB50-4981-4F35-BAA1-1454037748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091618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CD8A5-0A37-446B-B8F6-37A2C3A0C3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207319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8A879-8B9B-48BC-8CBA-689CF5A99E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36646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69A15-ECB5-4DB7-B0E6-841DDD96DA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601788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91E0-EAD5-49D3-9365-C0C714FBEF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683358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892A5-1DB6-4E18-8766-0112DAD322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532557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1DE45-6376-467D-A857-881C546866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841248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BA53C-C8BE-46B5-9F7D-25AC6E533B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88147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2B5BCF-564A-40B8-A695-D13FE91D67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28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hyperlink" Target="http://www.collegeboard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pplytexa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nctc.ed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http://www.nctc.ed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cc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ctc.edu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019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300" b="1" dirty="0" smtClean="0">
                <a:solidFill>
                  <a:schemeClr val="tx2"/>
                </a:solidFill>
                <a:latin typeface="+mn-lt"/>
                <a:ea typeface="KaiTi" pitchFamily="49" charset="-122"/>
              </a:rPr>
              <a:t/>
            </a:r>
            <a:br>
              <a:rPr lang="en-US" sz="5300" b="1" dirty="0" smtClean="0">
                <a:solidFill>
                  <a:schemeClr val="tx2"/>
                </a:solidFill>
                <a:latin typeface="+mn-lt"/>
                <a:ea typeface="KaiTi" pitchFamily="49" charset="-122"/>
              </a:rPr>
            </a:br>
            <a:r>
              <a:rPr lang="en-US" sz="5300" b="1" dirty="0">
                <a:solidFill>
                  <a:schemeClr val="tx2"/>
                </a:solidFill>
                <a:latin typeface="+mn-lt"/>
                <a:ea typeface="KaiTi" pitchFamily="49" charset="-122"/>
              </a:rPr>
              <a:t/>
            </a:r>
            <a:br>
              <a:rPr lang="en-US" sz="5300" b="1" dirty="0">
                <a:solidFill>
                  <a:schemeClr val="tx2"/>
                </a:solidFill>
                <a:latin typeface="+mn-lt"/>
                <a:ea typeface="KaiTi" pitchFamily="49" charset="-122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  <a:ea typeface="KaiTi" pitchFamily="49" charset="-122"/>
              </a:rPr>
              <a:t>Dual Credit:  </a:t>
            </a:r>
            <a:br>
              <a:rPr lang="en-US" sz="3600" b="1" dirty="0" smtClean="0">
                <a:solidFill>
                  <a:schemeClr val="tx2"/>
                </a:solidFill>
                <a:latin typeface="+mn-lt"/>
                <a:ea typeface="KaiTi" pitchFamily="49" charset="-122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  <a:ea typeface="KaiTi" pitchFamily="49" charset="-122"/>
              </a:rPr>
              <a:t>A   Partnership For Success </a:t>
            </a:r>
            <a:br>
              <a:rPr lang="en-US" sz="3600" b="1" dirty="0" smtClean="0">
                <a:solidFill>
                  <a:schemeClr val="tx2"/>
                </a:solidFill>
                <a:latin typeface="+mn-lt"/>
                <a:ea typeface="KaiTi" pitchFamily="49" charset="-122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  <a:ea typeface="KaiTi" pitchFamily="49" charset="-122"/>
              </a:rPr>
              <a:t>  </a:t>
            </a:r>
            <a:r>
              <a:rPr lang="en-US" sz="5300" b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en-US" sz="5300" b="1" dirty="0" smtClean="0">
                <a:solidFill>
                  <a:schemeClr val="bg2"/>
                </a:solidFill>
                <a:latin typeface="+mn-l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/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</a:br>
            <a:endParaRPr lang="en-US" sz="2400" dirty="0" smtClean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4038600" cy="17526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endParaRPr lang="en-US" sz="2400" dirty="0"/>
          </a:p>
          <a:p>
            <a:pPr algn="l" eaLnBrk="1" hangingPunct="1">
              <a:spcBef>
                <a:spcPts val="0"/>
              </a:spcBef>
              <a:defRPr/>
            </a:pPr>
            <a:endParaRPr lang="en-US" sz="2400" i="1" dirty="0"/>
          </a:p>
        </p:txBody>
      </p:sp>
      <p:pic>
        <p:nvPicPr>
          <p:cNvPr id="3076" name="Picture 5" descr="http://www.nctc.edu/Images_restricted/NCTC-Web-Header-ne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1"/>
            <a:ext cx="6781800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643312"/>
            <a:ext cx="476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43000"/>
            <a:ext cx="7772400" cy="5257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Academic Skills - </a:t>
            </a:r>
            <a:r>
              <a:rPr lang="en-US" sz="1600" dirty="0" smtClean="0"/>
              <a:t>reading, writing, research and analytical  skills</a:t>
            </a:r>
            <a:br>
              <a:rPr lang="en-US" sz="1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Academic Behavior -</a:t>
            </a:r>
            <a:r>
              <a:rPr lang="en-US" sz="1800" dirty="0" smtClean="0"/>
              <a:t> </a:t>
            </a:r>
            <a:r>
              <a:rPr lang="en-US" sz="1600" dirty="0" smtClean="0"/>
              <a:t>study skills, time management, note taking skills, communication skills with an adult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>Conceptual Skills- </a:t>
            </a:r>
            <a:r>
              <a:rPr lang="en-US" sz="1600" dirty="0" smtClean="0"/>
              <a:t>navigating the college system, teamwork</a:t>
            </a:r>
            <a:br>
              <a:rPr lang="en-US" sz="1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habits of the Mind- </a:t>
            </a:r>
            <a:r>
              <a:rPr lang="en-US" sz="1600" dirty="0" smtClean="0"/>
              <a:t>Open to knew ideas, problem solver, curious.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cap="none" dirty="0" smtClean="0"/>
              <a:t>From College Readiness:</a:t>
            </a:r>
            <a:br>
              <a:rPr lang="en-US" sz="1600" cap="none" dirty="0" smtClean="0"/>
            </a:br>
            <a:r>
              <a:rPr lang="en-US" sz="1600" cap="none" dirty="0" smtClean="0"/>
              <a:t> Michael Kist, Stanford University.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3401"/>
            <a:ext cx="77724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          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</a:rPr>
              <a:t>ollege Readiness = College Success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009824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1371600"/>
            <a:ext cx="685800" cy="1981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cap="none" dirty="0" smtClean="0"/>
              <a:t/>
            </a:r>
            <a:br>
              <a:rPr lang="en-US" sz="3100" cap="none" dirty="0" smtClean="0"/>
            </a:br>
            <a:r>
              <a:rPr lang="en-US" sz="3100" cap="none" dirty="0" smtClean="0"/>
              <a:t/>
            </a:r>
            <a:br>
              <a:rPr lang="en-US" sz="3100" cap="none" dirty="0" smtClean="0"/>
            </a:br>
            <a:r>
              <a:rPr lang="en-US" sz="3100" cap="none" dirty="0" smtClean="0"/>
              <a:t>                         </a:t>
            </a:r>
            <a:r>
              <a:rPr lang="en-US" sz="3100" cap="non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100" cap="non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100" cap="none" dirty="0" smtClean="0"/>
              <a:t/>
            </a:r>
            <a:br>
              <a:rPr lang="en-US" sz="3100" cap="none" dirty="0" smtClean="0"/>
            </a:br>
            <a:r>
              <a:rPr lang="en-US" sz="3100" cap="none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100" cap="non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100" cap="non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100" cap="non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100" cap="none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sz="3100" cap="none" dirty="0" smtClean="0"/>
              <a:t/>
            </a:r>
            <a:br>
              <a:rPr lang="en-US" sz="3100" cap="none" dirty="0" smtClean="0"/>
            </a:b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 smtClean="0"/>
              <a:t>        </a:t>
            </a:r>
            <a:endParaRPr lang="en-US" sz="4800" b="0" cap="non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7200"/>
            <a:ext cx="7772400" cy="1295400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What Are College Readiness (TSI) Requirements ?</a:t>
            </a:r>
            <a:r>
              <a:rPr lang="en-US" sz="4000" b="1" dirty="0" smtClean="0">
                <a:solidFill>
                  <a:schemeClr val="bg2"/>
                </a:solidFill>
              </a:rPr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951354208"/>
              </p:ext>
            </p:extLst>
          </p:nvPr>
        </p:nvGraphicFramePr>
        <p:xfrm>
          <a:off x="1066800" y="18288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 TSI  Assessment?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374904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100" dirty="0" smtClean="0"/>
          </a:p>
          <a:p>
            <a:r>
              <a:rPr lang="en-US" sz="2600" dirty="0" smtClean="0"/>
              <a:t>Reading, Writing and Math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Cost is </a:t>
            </a:r>
            <a:r>
              <a:rPr lang="en-US" sz="2600" b="1" dirty="0" smtClean="0">
                <a:solidFill>
                  <a:srgbClr val="0066FF"/>
                </a:solidFill>
              </a:rPr>
              <a:t>$25 </a:t>
            </a:r>
            <a:r>
              <a:rPr lang="en-US" sz="2600" dirty="0" smtClean="0"/>
              <a:t>for </a:t>
            </a:r>
            <a:r>
              <a:rPr lang="en-US" sz="2600" b="1" dirty="0" smtClean="0">
                <a:solidFill>
                  <a:srgbClr val="0066FF"/>
                </a:solidFill>
              </a:rPr>
              <a:t>all</a:t>
            </a:r>
            <a:r>
              <a:rPr lang="en-US" sz="2600" dirty="0" smtClean="0"/>
              <a:t> three sections or </a:t>
            </a:r>
            <a:r>
              <a:rPr lang="en-US" sz="2600" b="1" dirty="0" smtClean="0">
                <a:solidFill>
                  <a:srgbClr val="0066FF"/>
                </a:solidFill>
              </a:rPr>
              <a:t>$10 </a:t>
            </a:r>
            <a:r>
              <a:rPr lang="en-US" sz="2600" dirty="0" smtClean="0"/>
              <a:t>for </a:t>
            </a:r>
            <a:r>
              <a:rPr lang="en-US" sz="2600" b="1" dirty="0" smtClean="0">
                <a:solidFill>
                  <a:srgbClr val="0066FF"/>
                </a:solidFill>
              </a:rPr>
              <a:t>one</a:t>
            </a:r>
            <a:r>
              <a:rPr lang="en-US" sz="2600" dirty="0" smtClean="0"/>
              <a:t> section of test. </a:t>
            </a:r>
          </a:p>
          <a:p>
            <a:endParaRPr lang="en-US" dirty="0"/>
          </a:p>
          <a:p>
            <a:r>
              <a:rPr lang="en-US" dirty="0" smtClean="0"/>
              <a:t>Computer generated test allows students to receive results immediately after testing.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Diagnostic results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112" y="2057400"/>
            <a:ext cx="374904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>
                <a:latin typeface="Gill Sans MT" pitchFamily="34" charset="0"/>
              </a:rPr>
              <a:t>TSI Assessment Date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latin typeface="Gill Sans MT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March 27</a:t>
            </a:r>
            <a:r>
              <a:rPr lang="en-US" baseline="30000" dirty="0" smtClean="0">
                <a:solidFill>
                  <a:srgbClr val="C00000"/>
                </a:solidFill>
                <a:latin typeface="Gill Sans MT" pitchFamily="34" charset="0"/>
              </a:rPr>
              <a:t>th</a:t>
            </a: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 @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Gainesville  High School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 smtClean="0">
              <a:solidFill>
                <a:srgbClr val="C00000"/>
              </a:solidFill>
              <a:latin typeface="Gill Sans MT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You must pay for the test through NCTC.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 smtClean="0">
              <a:solidFill>
                <a:srgbClr val="C00000"/>
              </a:solidFill>
              <a:latin typeface="Gill Sans MT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See Mrs. Strait to reserve your place in the lab.</a:t>
            </a:r>
            <a:endParaRPr lang="en-US" dirty="0">
              <a:solidFill>
                <a:srgbClr val="C00000"/>
              </a:solidFill>
              <a:latin typeface="Gill Sans MT" pitchFamily="34" charset="0"/>
            </a:endParaRPr>
          </a:p>
        </p:txBody>
      </p:sp>
      <p:pic>
        <p:nvPicPr>
          <p:cNvPr id="9219" name="Picture 3" descr="C:\Users\cgottardi\AppData\Local\Microsoft\Windows\Temporary Internet Files\Content.IE5\3MY5IF9T\MC9003839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390">
            <a:off x="763213" y="205825"/>
            <a:ext cx="1479229" cy="120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619385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Arial Black" pitchFamily="34" charset="0"/>
              </a:rPr>
              <a:t>Preparation is the Key!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010400" cy="3581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It’s </a:t>
            </a:r>
            <a:r>
              <a:rPr lang="en-US" sz="2800" dirty="0"/>
              <a:t>important </a:t>
            </a:r>
            <a:r>
              <a:rPr lang="en-US" sz="2800" dirty="0" smtClean="0"/>
              <a:t>to </a:t>
            </a:r>
            <a:r>
              <a:rPr lang="en-US" sz="2800" u="sng" dirty="0" smtClean="0"/>
              <a:t>study </a:t>
            </a:r>
            <a:r>
              <a:rPr lang="en-US" sz="2800" u="sng" dirty="0"/>
              <a:t>in advance </a:t>
            </a:r>
            <a:r>
              <a:rPr lang="en-US" sz="2800" dirty="0"/>
              <a:t>for </a:t>
            </a:r>
            <a:r>
              <a:rPr lang="en-US" sz="2800" dirty="0" smtClean="0"/>
              <a:t>the TSI Assessment. Study guides available </a:t>
            </a:r>
            <a:r>
              <a:rPr lang="en-US" sz="2800" dirty="0" smtClean="0">
                <a:hlinkClick r:id="rId2"/>
              </a:rPr>
              <a:t>www.collegeboard.org</a:t>
            </a:r>
            <a:r>
              <a:rPr lang="en-US" sz="2800" dirty="0" smtClean="0"/>
              <a:t>. 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  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endParaRPr lang="en-US" sz="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1773213"/>
              </p:ext>
            </p:extLst>
          </p:nvPr>
        </p:nvGraphicFramePr>
        <p:xfrm>
          <a:off x="990600" y="3124201"/>
          <a:ext cx="6629400" cy="246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276600"/>
              </a:tblGrid>
              <a:tr h="1366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6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6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6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cgottardi\AppData\Local\Microsoft\Windows\Temporary Internet Files\Content.IE5\ALD666PY\MC9003917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5814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426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8305800" cy="220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b="1" dirty="0" smtClean="0">
                <a:solidFill>
                  <a:schemeClr val="tx2"/>
                </a:solidFill>
              </a:rPr>
              <a:t>I Meet the Requirements, </a:t>
            </a:r>
            <a:br>
              <a:rPr lang="en-US" sz="4900" b="1" dirty="0" smtClean="0">
                <a:solidFill>
                  <a:schemeClr val="tx2"/>
                </a:solidFill>
              </a:rPr>
            </a:br>
            <a:r>
              <a:rPr lang="en-US" sz="4900" b="1" dirty="0" smtClean="0">
                <a:solidFill>
                  <a:schemeClr val="tx2"/>
                </a:solidFill>
              </a:rPr>
              <a:t>Now What ?</a:t>
            </a:r>
            <a:br>
              <a:rPr lang="en-US" sz="49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Step 1</a:t>
            </a:r>
            <a:r>
              <a:rPr lang="en-US" sz="3600" dirty="0" smtClean="0">
                <a:solidFill>
                  <a:schemeClr val="tx2"/>
                </a:solidFill>
              </a:rPr>
              <a:t>. </a:t>
            </a:r>
            <a:r>
              <a:rPr lang="en-US" sz="3600" dirty="0" smtClean="0">
                <a:solidFill>
                  <a:srgbClr val="FF0000"/>
                </a:solidFill>
              </a:rPr>
              <a:t>Apply for Admission </a:t>
            </a:r>
            <a:r>
              <a:rPr lang="en-US" sz="3600" dirty="0" smtClean="0">
                <a:solidFill>
                  <a:schemeClr val="tx2"/>
                </a:solidFill>
              </a:rPr>
              <a:t>to NCTC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March 25</a:t>
            </a:r>
            <a:r>
              <a:rPr lang="en-US" sz="3600" baseline="30000" dirty="0" smtClean="0">
                <a:solidFill>
                  <a:schemeClr val="tx2"/>
                </a:solidFill>
              </a:rPr>
              <a:t>th</a:t>
            </a:r>
            <a:r>
              <a:rPr lang="en-US" sz="3600" dirty="0" smtClean="0">
                <a:solidFill>
                  <a:schemeClr val="tx2"/>
                </a:solidFill>
              </a:rPr>
              <a:t> at GHS</a:t>
            </a:r>
            <a:br>
              <a:rPr lang="en-US" sz="3600" dirty="0" smtClean="0">
                <a:solidFill>
                  <a:schemeClr val="tx2"/>
                </a:solidFill>
              </a:rPr>
            </a:b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rot="10800000">
            <a:off x="2362200" y="5456238"/>
            <a:ext cx="4038600" cy="46037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6248400"/>
            <a:ext cx="8305800" cy="106363"/>
          </a:xfrm>
          <a:solidFill>
            <a:schemeClr val="accent2"/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6391" name="il_fi" descr="http://t2.gstatic.com/images?q=tbn:ANd9GcTx1VmJWOGec8lNefg69goTls8DpxuE0h7git7OHcZ6a1M_yeNaEg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Complete NCTC Application   </a:t>
            </a:r>
            <a:r>
              <a:rPr lang="en-US" dirty="0" smtClean="0">
                <a:hlinkClick r:id="rId2"/>
              </a:rPr>
              <a:t>www.applytexas.org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7400" dirty="0" smtClean="0"/>
              <a:t>Application is </a:t>
            </a:r>
            <a:r>
              <a:rPr lang="en-US" sz="7400" b="1" dirty="0" smtClean="0"/>
              <a:t>free!</a:t>
            </a:r>
          </a:p>
          <a:p>
            <a:pPr>
              <a:buNone/>
            </a:pPr>
            <a:endParaRPr lang="en-US" sz="7400" dirty="0" smtClean="0"/>
          </a:p>
          <a:p>
            <a:r>
              <a:rPr lang="en-US" sz="7400" dirty="0" smtClean="0"/>
              <a:t>Students receive an </a:t>
            </a:r>
            <a:r>
              <a:rPr lang="en-US" sz="7400" dirty="0" smtClean="0">
                <a:solidFill>
                  <a:srgbClr val="00B0F0"/>
                </a:solidFill>
              </a:rPr>
              <a:t>email from Apply Texas </a:t>
            </a:r>
            <a:r>
              <a:rPr lang="en-US" sz="7400" dirty="0" smtClean="0"/>
              <a:t>within 24 hours.</a:t>
            </a:r>
          </a:p>
          <a:p>
            <a:pPr marL="0" indent="0">
              <a:buNone/>
            </a:pPr>
            <a:endParaRPr lang="en-US" sz="7400" dirty="0" smtClean="0"/>
          </a:p>
          <a:p>
            <a:r>
              <a:rPr lang="en-US" sz="7400" dirty="0" smtClean="0"/>
              <a:t>Students should receive a </a:t>
            </a:r>
            <a:r>
              <a:rPr lang="en-US" sz="7400" dirty="0" smtClean="0">
                <a:solidFill>
                  <a:srgbClr val="00B0F0"/>
                </a:solidFill>
              </a:rPr>
              <a:t>second email from NCTC </a:t>
            </a:r>
          </a:p>
          <a:p>
            <a:pPr marL="0" indent="0">
              <a:buNone/>
            </a:pPr>
            <a:r>
              <a:rPr lang="en-US" sz="7400" dirty="0"/>
              <a:t> </a:t>
            </a:r>
            <a:r>
              <a:rPr lang="en-US" sz="7400" dirty="0" smtClean="0"/>
              <a:t>     with very important information!	</a:t>
            </a:r>
          </a:p>
          <a:p>
            <a:endParaRPr lang="en-US" sz="7400" dirty="0" smtClean="0"/>
          </a:p>
          <a:p>
            <a:r>
              <a:rPr lang="en-US" sz="7400" dirty="0" smtClean="0"/>
              <a:t>Second email contains Student Net ID and Password for  Canvas (online courses)  and </a:t>
            </a:r>
            <a:r>
              <a:rPr lang="en-US" sz="7400" dirty="0" err="1" smtClean="0"/>
              <a:t>MyNCTC</a:t>
            </a:r>
            <a:r>
              <a:rPr lang="en-US" sz="7400" dirty="0" smtClean="0"/>
              <a:t> (student dashboard) .  </a:t>
            </a:r>
            <a:r>
              <a:rPr lang="en-US" sz="7400" dirty="0" smtClean="0">
                <a:solidFill>
                  <a:srgbClr val="C00000"/>
                </a:solidFill>
              </a:rPr>
              <a:t>DO NOT DELETE THIS MESSAGE!</a:t>
            </a:r>
            <a:r>
              <a:rPr lang="en-US" sz="7400" dirty="0" smtClean="0"/>
              <a:t> Students will use their dashboard  to email instructors, find grades, request transcripts, pay online, and lots more!  </a:t>
            </a:r>
          </a:p>
          <a:p>
            <a:endParaRPr lang="en-US" sz="7400" dirty="0" smtClean="0"/>
          </a:p>
          <a:p>
            <a:r>
              <a:rPr lang="en-US" sz="7400" dirty="0" smtClean="0"/>
              <a:t>No email notification  from NCTC or </a:t>
            </a:r>
            <a:r>
              <a:rPr lang="en-US" sz="7400" dirty="0" err="1" smtClean="0"/>
              <a:t>ApplyTX</a:t>
            </a:r>
            <a:r>
              <a:rPr lang="en-US" sz="7400" dirty="0"/>
              <a:t>?</a:t>
            </a:r>
            <a:r>
              <a:rPr lang="en-US" sz="7400" dirty="0" smtClean="0"/>
              <a:t>  </a:t>
            </a:r>
            <a:r>
              <a:rPr lang="en-US" sz="7400" dirty="0"/>
              <a:t>T</a:t>
            </a:r>
            <a:r>
              <a:rPr lang="en-US" sz="7400" dirty="0" smtClean="0"/>
              <a:t>here is a problem! Contact  NCTC Admissions or DC Coordinator.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81200"/>
            <a:ext cx="1565275" cy="14732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86" y="1958724"/>
            <a:ext cx="8839200" cy="4442076"/>
          </a:xfrm>
        </p:spPr>
        <p:txBody>
          <a:bodyPr>
            <a:noAutofit/>
          </a:bodyPr>
          <a:lstStyle/>
          <a:p>
            <a:r>
              <a:rPr lang="en-US" sz="3200" dirty="0"/>
              <a:t>*</a:t>
            </a:r>
            <a:r>
              <a:rPr lang="en-US" sz="3200" dirty="0" smtClean="0"/>
              <a:t>Set up </a:t>
            </a:r>
            <a:r>
              <a:rPr lang="en-US" sz="3200" dirty="0" smtClean="0">
                <a:solidFill>
                  <a:srgbClr val="FF0000"/>
                </a:solidFill>
              </a:rPr>
              <a:t>email Account </a:t>
            </a:r>
            <a:r>
              <a:rPr lang="en-US" sz="3200" dirty="0" smtClean="0"/>
              <a:t>to Contact instructors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*</a:t>
            </a:r>
            <a:r>
              <a:rPr lang="en-US" sz="3200" dirty="0" smtClean="0">
                <a:solidFill>
                  <a:srgbClr val="FF0000"/>
                </a:solidFill>
              </a:rPr>
              <a:t>Pay</a:t>
            </a:r>
            <a:r>
              <a:rPr lang="en-US" sz="3200" dirty="0" smtClean="0"/>
              <a:t> </a:t>
            </a:r>
            <a:r>
              <a:rPr lang="en-US" sz="3200" dirty="0"/>
              <a:t>for classes</a:t>
            </a:r>
            <a:br>
              <a:rPr lang="en-US" sz="3200" dirty="0"/>
            </a:br>
            <a:r>
              <a:rPr lang="en-US" sz="3200" dirty="0" smtClean="0"/>
              <a:t>*Print </a:t>
            </a:r>
            <a:r>
              <a:rPr lang="en-US" sz="3200" dirty="0">
                <a:solidFill>
                  <a:srgbClr val="FF0000"/>
                </a:solidFill>
              </a:rPr>
              <a:t>schedule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dirty="0" smtClean="0"/>
              <a:t>Print </a:t>
            </a:r>
            <a:r>
              <a:rPr lang="en-US" sz="3200" dirty="0">
                <a:solidFill>
                  <a:srgbClr val="FF0000"/>
                </a:solidFill>
              </a:rPr>
              <a:t>unofficial transcript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dirty="0" smtClean="0"/>
              <a:t>Request </a:t>
            </a:r>
            <a:r>
              <a:rPr lang="en-US" sz="3200" dirty="0">
                <a:solidFill>
                  <a:srgbClr val="FF0000"/>
                </a:solidFill>
              </a:rPr>
              <a:t>official transcript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dirty="0" smtClean="0"/>
              <a:t>Register </a:t>
            </a:r>
            <a:r>
              <a:rPr lang="en-US" sz="3200" dirty="0"/>
              <a:t>for classes upon graduation!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52600"/>
            <a:ext cx="7772400" cy="106892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 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6" y="152399"/>
            <a:ext cx="5410200" cy="180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6" y="304799"/>
            <a:ext cx="5410200" cy="180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345184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Step 2.  Complete DC 101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724399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dirty="0" smtClean="0"/>
              <a:t>DC Orientation 101 must be completed before TSI Assessment.</a:t>
            </a:r>
            <a:endParaRPr lang="en-US" sz="40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March 25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, @ Gainesville  High School.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4343400"/>
            <a:ext cx="4343401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74314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19199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            Step 3</a:t>
            </a:r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2590800"/>
            <a:ext cx="4038600" cy="4038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…unless you have qualifying scores from ACT, SAT, PSAT, or PLAN.</a:t>
            </a:r>
          </a:p>
          <a:p>
            <a:pPr algn="l"/>
            <a:r>
              <a:rPr lang="en-US" dirty="0" smtClean="0">
                <a:solidFill>
                  <a:srgbClr val="FF3300"/>
                </a:solidFill>
              </a:rPr>
              <a:t>TSI </a:t>
            </a:r>
            <a:r>
              <a:rPr lang="en-US" dirty="0" err="1" smtClean="0">
                <a:solidFill>
                  <a:srgbClr val="FF3300"/>
                </a:solidFill>
              </a:rPr>
              <a:t>Assesssment</a:t>
            </a:r>
            <a:endParaRPr lang="en-US" dirty="0" smtClean="0">
              <a:solidFill>
                <a:srgbClr val="FF3300"/>
              </a:solidFill>
            </a:endParaRPr>
          </a:p>
          <a:p>
            <a:pPr algn="l"/>
            <a:r>
              <a:rPr lang="en-US" dirty="0" smtClean="0">
                <a:solidFill>
                  <a:srgbClr val="FF3300"/>
                </a:solidFill>
              </a:rPr>
              <a:t>March 27</a:t>
            </a:r>
            <a:r>
              <a:rPr lang="en-US" baseline="30000" dirty="0" smtClean="0">
                <a:solidFill>
                  <a:srgbClr val="FF3300"/>
                </a:solidFill>
              </a:rPr>
              <a:t>th</a:t>
            </a:r>
            <a:r>
              <a:rPr lang="en-US" dirty="0" smtClean="0">
                <a:solidFill>
                  <a:srgbClr val="FF3300"/>
                </a:solidFill>
              </a:rPr>
              <a:t> @ Gainesville High School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508269854"/>
              </p:ext>
            </p:extLst>
          </p:nvPr>
        </p:nvGraphicFramePr>
        <p:xfrm>
          <a:off x="0" y="0"/>
          <a:ext cx="487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1311809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84200" y="177800"/>
            <a:ext cx="7543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+mj-lt"/>
              </a:rPr>
              <a:t>Step 4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en-US" sz="4400" b="1" dirty="0">
                <a:solidFill>
                  <a:schemeClr val="tx2"/>
                </a:solidFill>
                <a:latin typeface="+mj-lt"/>
              </a:rPr>
              <a:t>Submit 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+mj-lt"/>
              </a:rPr>
              <a:t>High School  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Transcript and Qualifying Test Scores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1400176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3130260" cy="641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891431"/>
            <a:ext cx="419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REMEMBER- GPA must be 3.0 or higher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267200"/>
            <a:ext cx="5434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complete a transcript request form located outside Mrs. </a:t>
            </a:r>
            <a:r>
              <a:rPr lang="en-US" sz="2400" dirty="0" err="1" smtClean="0"/>
              <a:t>Markle’s</a:t>
            </a:r>
            <a:r>
              <a:rPr lang="en-US" sz="2400" dirty="0" smtClean="0"/>
              <a:t> office to receive your official transcript.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75" y="2301458"/>
            <a:ext cx="3158972" cy="394694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    What is Dual Credit </a:t>
            </a:r>
            <a:r>
              <a:rPr lang="en-US" b="1" dirty="0">
                <a:solidFill>
                  <a:schemeClr val="tx2"/>
                </a:solidFill>
              </a:rPr>
              <a:t>?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Eligible students </a:t>
            </a:r>
            <a:r>
              <a:rPr lang="en-US" sz="2800" dirty="0"/>
              <a:t>enroll in </a:t>
            </a:r>
            <a:r>
              <a:rPr lang="en-US" sz="2800" b="1" dirty="0">
                <a:solidFill>
                  <a:srgbClr val="FF0000"/>
                </a:solidFill>
              </a:rPr>
              <a:t>college level </a:t>
            </a:r>
            <a:r>
              <a:rPr lang="en-US" sz="2800" b="1" dirty="0" smtClean="0">
                <a:solidFill>
                  <a:srgbClr val="FF0000"/>
                </a:solidFill>
              </a:rPr>
              <a:t>courses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</a:t>
            </a:r>
            <a:r>
              <a:rPr lang="en-US" sz="2800" dirty="0" smtClean="0"/>
              <a:t>with an opportunity to earn both </a:t>
            </a:r>
            <a:r>
              <a:rPr lang="en-US" sz="2800" b="1" dirty="0" smtClean="0">
                <a:solidFill>
                  <a:srgbClr val="FF0000"/>
                </a:solidFill>
              </a:rPr>
              <a:t>college credit </a:t>
            </a:r>
            <a:r>
              <a:rPr lang="en-US" sz="2800" b="1" u="sng" dirty="0" smtClean="0">
                <a:solidFill>
                  <a:srgbClr val="FF0000"/>
                </a:solidFill>
              </a:rPr>
              <a:t>and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high school credit </a:t>
            </a:r>
            <a:r>
              <a:rPr lang="en-US" sz="2800" dirty="0" smtClean="0"/>
              <a:t>simultaneously.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662">
            <a:off x="6028560" y="585136"/>
            <a:ext cx="2758007" cy="231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815340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Step </a:t>
            </a:r>
            <a:r>
              <a:rPr lang="en-US" sz="2400" b="1" dirty="0" smtClean="0">
                <a:solidFill>
                  <a:schemeClr val="tx2"/>
                </a:solidFill>
              </a:rPr>
              <a:t>5 </a:t>
            </a:r>
            <a:r>
              <a:rPr lang="en-US" sz="2400" dirty="0">
                <a:solidFill>
                  <a:schemeClr val="tx2"/>
                </a:solidFill>
              </a:rPr>
              <a:t>:  </a:t>
            </a:r>
            <a:r>
              <a:rPr lang="en-US" sz="2400" b="1" dirty="0">
                <a:solidFill>
                  <a:schemeClr val="tx2"/>
                </a:solidFill>
              </a:rPr>
              <a:t>Submit Proof of Meningitis Vaccination 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required for students taking </a:t>
            </a:r>
            <a:r>
              <a:rPr lang="en-US" sz="2400" dirty="0" smtClean="0"/>
              <a:t>a </a:t>
            </a:r>
            <a:r>
              <a:rPr lang="en-US" sz="2400" dirty="0"/>
              <a:t>class 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on </a:t>
            </a:r>
            <a:r>
              <a:rPr lang="en-US" sz="2400" dirty="0"/>
              <a:t>the college campus or online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Vaccination  must be within five years.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If you have had the shot, someone in the high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school office can make you a copy to take to the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college.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</a:rPr>
              <a:t>Step 6 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</a:rPr>
              <a:t>Verify </a:t>
            </a:r>
            <a:r>
              <a:rPr lang="en-US" sz="2400" b="1" dirty="0">
                <a:solidFill>
                  <a:schemeClr val="tx2"/>
                </a:solidFill>
              </a:rPr>
              <a:t>Free/Reduced </a:t>
            </a:r>
            <a:r>
              <a:rPr lang="en-US" sz="2400" b="1" dirty="0" smtClean="0">
                <a:solidFill>
                  <a:schemeClr val="tx2"/>
                </a:solidFill>
              </a:rPr>
              <a:t>Lunch  Status  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Your high school counselor must verify this status on the dual credit registration form.  Check </a:t>
            </a:r>
            <a:r>
              <a:rPr lang="en-US" sz="2400" dirty="0" smtClean="0">
                <a:hlinkClick r:id="rId2"/>
              </a:rPr>
              <a:t>www.nctc.edu</a:t>
            </a:r>
            <a:r>
              <a:rPr lang="en-US" sz="2400" dirty="0" smtClean="0"/>
              <a:t> for current policy on waivers. Current policy provides full waivers for tuition for  qualifying students. 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457200"/>
            <a:ext cx="1981200" cy="1828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2982591" y="152400"/>
            <a:ext cx="1437009" cy="228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295400"/>
            <a:ext cx="6096000" cy="53340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Students must complete a </a:t>
            </a:r>
            <a:r>
              <a:rPr lang="en-US" sz="2400" b="1" dirty="0" smtClean="0">
                <a:solidFill>
                  <a:srgbClr val="FF0000"/>
                </a:solidFill>
              </a:rPr>
              <a:t>Dual Credit Registration Form. </a:t>
            </a:r>
            <a:r>
              <a:rPr lang="en-US" sz="2400" dirty="0" smtClean="0"/>
              <a:t>This form indicates the courses taken, the course ID, and the section number, and the term code. (ENGL 1301.100.131s). </a:t>
            </a:r>
            <a:r>
              <a:rPr lang="en-US" sz="2400" b="1" dirty="0" smtClean="0"/>
              <a:t>Counselors</a:t>
            </a:r>
            <a:r>
              <a:rPr lang="en-US" sz="2400" dirty="0" smtClean="0"/>
              <a:t> are required to complete this information.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Students must </a:t>
            </a:r>
            <a:r>
              <a:rPr lang="en-US" sz="2400" b="1" dirty="0" smtClean="0"/>
              <a:t>complete a new </a:t>
            </a:r>
            <a:r>
              <a:rPr lang="en-US" sz="2400" u="sng" dirty="0" smtClean="0"/>
              <a:t>Dual Credit Registration Form</a:t>
            </a:r>
            <a:r>
              <a:rPr lang="en-US" sz="2400" dirty="0"/>
              <a:t> </a:t>
            </a:r>
            <a:r>
              <a:rPr lang="en-US" sz="2400" b="1" dirty="0" smtClean="0"/>
              <a:t>each semester</a:t>
            </a:r>
            <a:r>
              <a:rPr lang="en-US" sz="2400" dirty="0" smtClean="0"/>
              <a:t>! Unlike high school classes, college courses are per semester.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3200"/>
            <a:ext cx="2860672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327" y="381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Step 7: Register for 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Fall 2014 Courses</a:t>
            </a:r>
            <a:endParaRPr lang="en-US" sz="4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chemeClr val="tx2"/>
                </a:solidFill>
              </a:rPr>
              <a:t>Step 8:</a:t>
            </a:r>
            <a:r>
              <a:rPr lang="en-US" sz="50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</a:rPr>
              <a:t>Pay for Classes</a:t>
            </a:r>
            <a:r>
              <a:rPr lang="en-US" sz="1600" b="1" dirty="0" smtClean="0">
                <a:solidFill>
                  <a:schemeClr val="tx2"/>
                </a:solidFill>
              </a:rPr>
              <a:t/>
            </a:r>
            <a:br>
              <a:rPr lang="en-US" sz="1600" b="1" dirty="0" smtClean="0">
                <a:solidFill>
                  <a:schemeClr val="tx2"/>
                </a:solidFill>
              </a:rPr>
            </a:b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  <a:solidFill>
            <a:srgbClr val="92D050">
              <a:alpha val="70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b="1" dirty="0" smtClean="0"/>
              <a:t>   </a:t>
            </a:r>
            <a:r>
              <a:rPr lang="en-US" sz="2600" b="1" dirty="0" smtClean="0"/>
              <a:t>Payment is due at the time of registration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Options for Tuition Payment :  </a:t>
            </a:r>
          </a:p>
          <a:p>
            <a:pPr lvl="1"/>
            <a:r>
              <a:rPr lang="en-US" sz="1800" dirty="0" smtClean="0"/>
              <a:t>Online </a:t>
            </a:r>
          </a:p>
          <a:p>
            <a:pPr lvl="1"/>
            <a:r>
              <a:rPr lang="en-US" sz="1800" dirty="0" smtClean="0"/>
              <a:t>Payment Plan </a:t>
            </a:r>
          </a:p>
          <a:p>
            <a:pPr lvl="1"/>
            <a:r>
              <a:rPr lang="en-US" sz="1800" dirty="0" smtClean="0"/>
              <a:t>By phone  (credit card) </a:t>
            </a:r>
          </a:p>
          <a:p>
            <a:pPr lvl="1"/>
            <a:r>
              <a:rPr lang="en-US" sz="1800" dirty="0" smtClean="0"/>
              <a:t>In person</a:t>
            </a:r>
          </a:p>
          <a:p>
            <a:pPr lvl="1"/>
            <a:r>
              <a:rPr lang="en-US" sz="1800" dirty="0" smtClean="0"/>
              <a:t>Fee waiver </a:t>
            </a:r>
            <a:endParaRPr lang="en-US" sz="1800" dirty="0"/>
          </a:p>
          <a:p>
            <a:pPr lvl="1"/>
            <a:r>
              <a:rPr lang="en-US" sz="1800" dirty="0" smtClean="0"/>
              <a:t>Scholarship 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Always check with the Business Office  to verify that your tuition statement is correct, that fee waivers and scholarships have been applied. 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Failure to pay for classes will result in being dropped from </a:t>
            </a:r>
            <a:r>
              <a:rPr lang="en-US" sz="1800" b="1" dirty="0" smtClean="0"/>
              <a:t>all</a:t>
            </a:r>
            <a:r>
              <a:rPr lang="en-US" sz="1800" dirty="0" smtClean="0"/>
              <a:t> classes.  If this happens, you will be charged a </a:t>
            </a:r>
            <a:r>
              <a:rPr lang="en-US" sz="1800" b="1" dirty="0" smtClean="0">
                <a:solidFill>
                  <a:srgbClr val="FF0000"/>
                </a:solidFill>
              </a:rPr>
              <a:t>$75 reinstatement fee.  </a:t>
            </a:r>
            <a:r>
              <a:rPr lang="en-US" sz="1800" dirty="0" smtClean="0"/>
              <a:t>Reinstatement is not guaranteed. </a:t>
            </a:r>
            <a:endParaRPr lang="en-US" sz="18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02706">
            <a:off x="5474627" y="1798295"/>
            <a:ext cx="3132541" cy="2072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766349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Important Scholarship Dates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  <a:noFill/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Dual Credit Scholarship</a:t>
            </a: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April 15</a:t>
            </a:r>
            <a:r>
              <a:rPr lang="en-US" baseline="30000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Fall 2014 Deadline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Oct. 15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Spring 2015 Deadline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Applications are available from the high school counselors or online.</a:t>
            </a: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Step 9: Purchase Textbooks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4114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r>
              <a:rPr lang="en-US" sz="2800" dirty="0" smtClean="0"/>
              <a:t>Textbooks are available at the NCTC bookstore or through various sources online.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2800" dirty="0" smtClean="0"/>
              <a:t>Expect textbook expenses to be between $100 - $200 each semester.  You may want to consider renting textbooks.  For more information contact the NCTC bookstore.    </a:t>
            </a:r>
          </a:p>
          <a:p>
            <a:pPr>
              <a:defRPr/>
            </a:pP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4580" name="il_fi" descr="http://www.binarydollar.com/wp-content/uploads/2007/06/used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3176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002060"/>
                </a:solidFill>
              </a:rPr>
              <a:t>High School vs. College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5410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81000"/>
            <a:ext cx="3429000" cy="11430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Bodoni MT Black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1905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3A003A"/>
                </a:solidFill>
              </a:rPr>
              <a:t>COLLEGE</a:t>
            </a:r>
          </a:p>
          <a:p>
            <a:pPr>
              <a:defRPr/>
            </a:pPr>
            <a:r>
              <a:rPr lang="en-US" sz="2000" dirty="0"/>
              <a:t>Testing is usually </a:t>
            </a:r>
            <a:r>
              <a:rPr lang="en-US" sz="2000" b="1" dirty="0"/>
              <a:t>infrequent</a:t>
            </a:r>
            <a:r>
              <a:rPr lang="en-US" sz="2000" dirty="0"/>
              <a:t> and may be </a:t>
            </a:r>
            <a:r>
              <a:rPr lang="en-US" sz="2000" dirty="0" smtClean="0"/>
              <a:t>cumulative; </a:t>
            </a:r>
            <a:r>
              <a:rPr lang="en-US" sz="2000" dirty="0"/>
              <a:t>covering large amounts of material. </a:t>
            </a:r>
            <a:r>
              <a:rPr lang="en-US" sz="2000" dirty="0" smtClean="0"/>
              <a:t>Students may be tested on information that is </a:t>
            </a:r>
            <a:r>
              <a:rPr lang="en-US" sz="2000" b="1" dirty="0" smtClean="0"/>
              <a:t>not covered </a:t>
            </a:r>
            <a:r>
              <a:rPr lang="en-US" sz="2000" dirty="0" smtClean="0"/>
              <a:t>in class. </a:t>
            </a: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Professors expect you to </a:t>
            </a:r>
            <a:r>
              <a:rPr lang="en-US" sz="2000" b="1" dirty="0" smtClean="0"/>
              <a:t>contact them </a:t>
            </a:r>
            <a:r>
              <a:rPr lang="en-US" sz="2000" dirty="0" smtClean="0"/>
              <a:t>if you are having trouble. They do not seek you out. </a:t>
            </a:r>
            <a:endParaRPr lang="en-US" sz="2000" dirty="0"/>
          </a:p>
          <a:p>
            <a:pPr>
              <a:buFont typeface="Wingdings" pitchFamily="2" charset="2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Students can </a:t>
            </a:r>
            <a:r>
              <a:rPr lang="en-US" sz="2000" b="1" dirty="0" smtClean="0"/>
              <a:t>add/drop </a:t>
            </a:r>
            <a:r>
              <a:rPr lang="en-US" sz="2000" dirty="0" smtClean="0"/>
              <a:t>a class in the first two class days.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Professors will want you to </a:t>
            </a:r>
            <a:r>
              <a:rPr lang="en-US" sz="2000" b="1" dirty="0" smtClean="0"/>
              <a:t>check the syllabus </a:t>
            </a:r>
            <a:r>
              <a:rPr lang="en-US" sz="2000" dirty="0" smtClean="0"/>
              <a:t>frequently. When you have a question, they may ask,  “Did you check my syllabus?” </a:t>
            </a:r>
          </a:p>
          <a:p>
            <a:pPr>
              <a:defRPr/>
            </a:pPr>
            <a:endParaRPr lang="en-US" sz="2000" dirty="0"/>
          </a:p>
          <a:p>
            <a:pPr>
              <a:buNone/>
              <a:defRPr/>
            </a:pPr>
            <a:endParaRPr lang="en-US" sz="2000" dirty="0"/>
          </a:p>
        </p:txBody>
      </p:sp>
      <p:pic>
        <p:nvPicPr>
          <p:cNvPr id="28677" name="Picture 5" descr="MPj04022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8526"/>
            <a:ext cx="419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FERPA Regulations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Dual Credit falls under FERPA laws. Parents access to information is limited.   </a:t>
            </a:r>
            <a:endParaRPr lang="en-US" dirty="0"/>
          </a:p>
          <a:p>
            <a:r>
              <a:rPr lang="en-US" dirty="0" smtClean="0"/>
              <a:t>The D.C. Registration Form does allow NCTC to share grade information to parent and school. </a:t>
            </a:r>
          </a:p>
          <a:p>
            <a:r>
              <a:rPr lang="en-US" dirty="0" smtClean="0"/>
              <a:t> Instructors and NCTC personnel are restricted from discussing or giving other information to parents.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48200"/>
            <a:ext cx="5867400" cy="2038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42351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562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Too Much Too Soon!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ill Sans MT" pitchFamily="34" charset="0"/>
              </a:rPr>
              <a:t>To </a:t>
            </a:r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WITHDRAW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from a course, </a:t>
            </a:r>
            <a:r>
              <a:rPr lang="en-US" dirty="0" smtClean="0">
                <a:latin typeface="Gill Sans MT" pitchFamily="34" charset="0"/>
              </a:rPr>
              <a:t>first discuss this with your professor, parents and counselor.   You will need to request a withdrawal form from your counselor, which you will then deliver to the NCTC registrar’s office.   You must bring a copy of the form back to your counselor.  A </a:t>
            </a:r>
            <a:r>
              <a:rPr lang="en-US" dirty="0">
                <a:latin typeface="Gill Sans MT" pitchFamily="34" charset="0"/>
              </a:rPr>
              <a:t>grade of “W” </a:t>
            </a:r>
            <a:r>
              <a:rPr lang="en-US" dirty="0" smtClean="0">
                <a:latin typeface="Gill Sans MT" pitchFamily="34" charset="0"/>
              </a:rPr>
              <a:t>will be recorded on </a:t>
            </a:r>
            <a:r>
              <a:rPr lang="en-US" dirty="0">
                <a:latin typeface="Gill Sans MT" pitchFamily="34" charset="0"/>
              </a:rPr>
              <a:t>your </a:t>
            </a:r>
            <a:r>
              <a:rPr lang="en-US" dirty="0" smtClean="0">
                <a:latin typeface="Gill Sans MT" pitchFamily="34" charset="0"/>
              </a:rPr>
              <a:t>NCTC transcript.  Your withdrawal grade will follow you back to high school.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Simply changing high school schedule does </a:t>
            </a:r>
            <a:r>
              <a:rPr lang="en-US" b="1" u="sng" dirty="0" smtClean="0">
                <a:solidFill>
                  <a:srgbClr val="FF0000"/>
                </a:solidFill>
                <a:latin typeface="Gill Sans MT" pitchFamily="34" charset="0"/>
              </a:rPr>
              <a:t>NOT</a:t>
            </a:r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 withdraw student from college class.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  <a:p>
            <a:endParaRPr lang="en-US" dirty="0">
              <a:latin typeface="Gill Sans MT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109"/>
            <a:ext cx="16764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97659"/>
            <a:ext cx="1379450" cy="1379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2271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Helping Your College Student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 smtClean="0"/>
              <a:t>         Prepare Them For What To Expect</a:t>
            </a:r>
          </a:p>
          <a:p>
            <a:pPr marL="0" indent="0">
              <a:buNone/>
              <a:defRPr/>
            </a:pPr>
            <a:endParaRPr lang="en-US" sz="1600" dirty="0" smtClean="0"/>
          </a:p>
          <a:p>
            <a:pPr marL="0" indent="0">
              <a:buNone/>
              <a:defRPr/>
            </a:pPr>
            <a:r>
              <a:rPr lang="en-US" sz="1600" dirty="0" smtClean="0"/>
              <a:t>The </a:t>
            </a:r>
            <a:r>
              <a:rPr lang="en-US" sz="1600" dirty="0"/>
              <a:t>general rule </a:t>
            </a:r>
            <a:r>
              <a:rPr lang="en-US" sz="1600" dirty="0" smtClean="0"/>
              <a:t>: </a:t>
            </a:r>
            <a:r>
              <a:rPr lang="en-US" sz="1600" dirty="0"/>
              <a:t>For every one hour spent in class, college students should spend two hours out of class reading, studying, and completing assignments</a:t>
            </a:r>
            <a:r>
              <a:rPr lang="en-US" sz="1600" dirty="0" smtClean="0"/>
              <a:t>.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sz="1600" dirty="0" smtClean="0"/>
              <a:t>Students should be prepared to do most of their learning on their own. No one will be monitoring them on a daily basis, or checking  if assignments are complete. </a:t>
            </a:r>
            <a:endParaRPr lang="en-US" sz="1600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 smtClean="0"/>
              <a:t>               Let Them Do It On Their Own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600" b="1" dirty="0"/>
          </a:p>
          <a:p>
            <a:pPr marL="0" indent="0">
              <a:buNone/>
              <a:defRPr/>
            </a:pPr>
            <a:r>
              <a:rPr lang="en-US" sz="1600" dirty="0" smtClean="0"/>
              <a:t>There </a:t>
            </a:r>
            <a:r>
              <a:rPr lang="en-US" sz="1600" dirty="0"/>
              <a:t>are </a:t>
            </a:r>
            <a:r>
              <a:rPr lang="en-US" sz="1600" u="sng" dirty="0"/>
              <a:t>no</a:t>
            </a:r>
            <a:r>
              <a:rPr lang="en-US" sz="1600" dirty="0"/>
              <a:t> </a:t>
            </a:r>
            <a:r>
              <a:rPr lang="en-US" sz="1600" dirty="0" smtClean="0"/>
              <a:t>parent/teacher conferences. 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sz="1600" dirty="0" smtClean="0"/>
              <a:t>Help </a:t>
            </a:r>
            <a:r>
              <a:rPr lang="en-US" sz="1600" dirty="0"/>
              <a:t>your teenagers learn by instilling the message that their academic success depends on their taking responsibility for their own education and behavior.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What Are the Benefits of Dual Credit?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5500" dirty="0"/>
              <a:t>Makes college affordable, finish college earlier, possibly debt free or with fewer student </a:t>
            </a:r>
            <a:r>
              <a:rPr lang="en-US" sz="5500" dirty="0" smtClean="0"/>
              <a:t>loans. </a:t>
            </a:r>
          </a:p>
          <a:p>
            <a:pPr>
              <a:buNone/>
              <a:defRPr/>
            </a:pPr>
            <a:endParaRPr lang="en-US" sz="5500" dirty="0" smtClean="0"/>
          </a:p>
          <a:p>
            <a:pPr>
              <a:buNone/>
              <a:defRPr/>
            </a:pPr>
            <a:endParaRPr lang="en-US" sz="5500" dirty="0"/>
          </a:p>
          <a:p>
            <a:pPr>
              <a:defRPr/>
            </a:pPr>
            <a:r>
              <a:rPr lang="en-US" sz="5500" dirty="0" smtClean="0"/>
              <a:t>Fulfills requirements for Distinguished Achievement Program.</a:t>
            </a:r>
          </a:p>
          <a:p>
            <a:pPr marL="0" indent="0">
              <a:buNone/>
              <a:defRPr/>
            </a:pPr>
            <a:endParaRPr lang="en-US" sz="5500" dirty="0" smtClean="0"/>
          </a:p>
          <a:p>
            <a:pPr marL="0" indent="0">
              <a:buNone/>
              <a:defRPr/>
            </a:pPr>
            <a:endParaRPr lang="en-US" sz="5500" dirty="0" smtClean="0"/>
          </a:p>
          <a:p>
            <a:pPr>
              <a:defRPr/>
            </a:pPr>
            <a:r>
              <a:rPr lang="en-US" sz="5500" dirty="0"/>
              <a:t>S</a:t>
            </a:r>
            <a:r>
              <a:rPr lang="en-US" sz="5500" dirty="0" smtClean="0"/>
              <a:t>tudents transition to college more successfully. </a:t>
            </a:r>
          </a:p>
          <a:p>
            <a:pPr marL="0" indent="0">
              <a:buNone/>
              <a:defRPr/>
            </a:pPr>
            <a:endParaRPr lang="en-US" sz="5500" dirty="0" smtClean="0"/>
          </a:p>
          <a:p>
            <a:pPr>
              <a:defRPr/>
            </a:pPr>
            <a:r>
              <a:rPr lang="en-US" sz="5500" dirty="0" smtClean="0"/>
              <a:t>Students continue  college </a:t>
            </a:r>
          </a:p>
          <a:p>
            <a:pPr marL="0" indent="0">
              <a:buNone/>
              <a:defRPr/>
            </a:pPr>
            <a:r>
              <a:rPr lang="en-US" sz="5500" dirty="0"/>
              <a:t> </a:t>
            </a:r>
            <a:r>
              <a:rPr lang="en-US" sz="5500" dirty="0" smtClean="0"/>
              <a:t>      and graduate  at a higher percentage than </a:t>
            </a:r>
          </a:p>
          <a:p>
            <a:pPr marL="0" indent="0">
              <a:buNone/>
              <a:defRPr/>
            </a:pPr>
            <a:r>
              <a:rPr lang="en-US" sz="5500" dirty="0"/>
              <a:t> </a:t>
            </a:r>
            <a:r>
              <a:rPr lang="en-US" sz="5500" dirty="0" smtClean="0"/>
              <a:t>      students without  Dual Credit. 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  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 lvl="1">
              <a:buFont typeface="Wingdings" pitchFamily="2" charset="2"/>
              <a:buNone/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64" y="3429000"/>
            <a:ext cx="3218872" cy="31242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REMIND 101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Blasting</a:t>
            </a:r>
          </a:p>
          <a:p>
            <a:r>
              <a:rPr lang="en-US" dirty="0" smtClean="0"/>
              <a:t>Receive text messages from the high school counseling office.</a:t>
            </a:r>
          </a:p>
          <a:p>
            <a:r>
              <a:rPr lang="en-US" dirty="0" smtClean="0"/>
              <a:t>Standard text message charges will apply according to your individual cell phone plan.</a:t>
            </a:r>
          </a:p>
          <a:p>
            <a:r>
              <a:rPr lang="en-US" dirty="0" smtClean="0"/>
              <a:t>Text:  @leopard9 	to      903-489-5763</a:t>
            </a:r>
          </a:p>
          <a:p>
            <a:r>
              <a:rPr lang="en-US" dirty="0" smtClean="0"/>
              <a:t>Text:  @leopard10 	to      903-489-5763</a:t>
            </a:r>
          </a:p>
          <a:p>
            <a:r>
              <a:rPr lang="en-US" dirty="0" smtClean="0"/>
              <a:t>Text:  @leopard11 	to      903-489-5763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5410200" cy="28447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Questions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Contact Mrs. </a:t>
            </a:r>
            <a:r>
              <a:rPr lang="en-US" sz="2800" b="1" dirty="0" err="1" smtClean="0">
                <a:solidFill>
                  <a:schemeClr val="tx2"/>
                </a:solidFill>
              </a:rPr>
              <a:t>Markle</a:t>
            </a:r>
            <a:r>
              <a:rPr lang="en-US" sz="2800" b="1" dirty="0" smtClean="0">
                <a:solidFill>
                  <a:schemeClr val="tx2"/>
                </a:solidFill>
              </a:rPr>
              <a:t>, Mrs. Strait or Mrs. Wiles  @ 665-5528</a:t>
            </a:r>
            <a:r>
              <a:rPr lang="en-US" sz="4800" b="1" dirty="0" smtClean="0">
                <a:solidFill>
                  <a:schemeClr val="tx2"/>
                </a:solidFill>
              </a:rPr>
              <a:t/>
            </a:r>
            <a:br>
              <a:rPr lang="en-US" sz="4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Contact NCTC at </a:t>
            </a:r>
            <a:r>
              <a:rPr lang="en-US" sz="3600" b="1" dirty="0" smtClean="0">
                <a:solidFill>
                  <a:schemeClr val="tx2"/>
                </a:solidFill>
                <a:hlinkClick r:id="rId2"/>
              </a:rPr>
              <a:t>www.nctc.edu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0" y="1600200"/>
            <a:ext cx="11430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36945"/>
            <a:ext cx="2143125" cy="20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267200"/>
            <a:ext cx="1838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9050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52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7684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133599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          </a:t>
            </a:r>
            <a:r>
              <a:rPr lang="en-US" sz="5400" b="1" dirty="0" smtClean="0">
                <a:solidFill>
                  <a:srgbClr val="002060"/>
                </a:solidFill>
              </a:rPr>
              <a:t>What Are 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               the Challenges 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458200" cy="38862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 Demands of high school activities, family responsibilities, and jobs.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Attendance requirements – no excused absence.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Adjustment from high school to college.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Course rigor can vary among instructors and students must be prepared to take courses taught by any instructor.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Poor grades  will remain on your college transcript forever!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Transferability </a:t>
            </a:r>
            <a:r>
              <a:rPr lang="en-US" dirty="0">
                <a:solidFill>
                  <a:schemeClr val="tx1"/>
                </a:solidFill>
              </a:rPr>
              <a:t>to out-of-state or private colleges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492"/>
            <a:ext cx="2143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253115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DUAL CREDIT COURSES</a:t>
            </a:r>
            <a:endParaRPr lang="en-US" sz="48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DUAL CREDIT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/>
                </a:tc>
              </a:tr>
              <a:tr h="20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9th Grade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10th Grade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11th Grade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12th Grade</a:t>
                      </a:r>
                    </a:p>
                  </a:txBody>
                  <a:tcPr marL="7257" marR="7257" marT="7257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Learning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Frameworks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Speech 1315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Speech 1315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Speech 1315</a:t>
                      </a:r>
                    </a:p>
                  </a:txBody>
                  <a:tcPr marL="7257" marR="7257" marT="7257" marB="0" anchor="b"/>
                </a:tc>
              </a:tr>
              <a:tr h="2061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Theater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App 1310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eneral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Psychology 1301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General Psychology 1301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General Psychology 1301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Intro to Sociology 2301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Intro to Sociology 2301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Intro to Sociology 2301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Theater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App. 1310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Theater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App. 1310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Government 2305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Government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History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1301 &amp; 1302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Government 2306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Government 2306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Government 2305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Economics 2301 (Macro)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Government 2306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Economics 2302 (Micro)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Economics 2301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&amp;2302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English 1301 &amp; 1302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English 1301 &amp; 1302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English 2332 &amp; 2333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College Algebra 1314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</a:rPr>
                        <a:t>English 2322 &amp; 2323</a:t>
                      </a:r>
                      <a:endParaRPr lang="en-US" sz="1100" dirty="0"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Trigonometry 1316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College Algebra 1314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itchFamily="34" charset="0"/>
                        </a:rPr>
                        <a:t>Elementary Statistics 1342</a:t>
                      </a:r>
                      <a:endParaRPr lang="en-US" sz="1100" dirty="0"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Trigonometry 1316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General Biology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1408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itchFamily="34" charset="0"/>
                        </a:rPr>
                        <a:t>Elementary Statistics 1342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Environmental Biology 2406</a:t>
                      </a: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Pre-Cal 2412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General Chemistry 1411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Calculus 2413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General Chemistry II 1412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General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Biology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1408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Cosmetology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Environmental Biology 2406</a:t>
                      </a: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General Chemistry 1411 &amp; 1412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Cosmetology</a:t>
                      </a:r>
                    </a:p>
                  </a:txBody>
                  <a:tcPr marL="7257" marR="7257" marT="7257" marB="0" anchor="b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Do Dual Credit Courses Transfer 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0" indent="0" algn="r">
              <a:buNone/>
              <a:defRPr/>
            </a:pPr>
            <a:r>
              <a:rPr lang="en-US" sz="2000" u="sng" dirty="0" smtClean="0">
                <a:hlinkClick r:id="rId2"/>
              </a:rPr>
              <a:t>www.tccns.org</a:t>
            </a:r>
            <a:r>
              <a:rPr lang="en-US" sz="2000" dirty="0" smtClean="0"/>
              <a:t> </a:t>
            </a:r>
            <a:r>
              <a:rPr lang="en-US" sz="2000" dirty="0"/>
              <a:t>provides current information </a:t>
            </a:r>
          </a:p>
          <a:p>
            <a:pPr marL="0" indent="0">
              <a:buNone/>
              <a:defRPr/>
            </a:pPr>
            <a:r>
              <a:rPr lang="en-US" sz="2000" dirty="0" smtClean="0"/>
              <a:t>				on </a:t>
            </a:r>
            <a:r>
              <a:rPr lang="en-US" sz="2000" dirty="0"/>
              <a:t>transferability to other Texas colleges.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Texas legislature mandate requires all </a:t>
            </a:r>
            <a:r>
              <a:rPr lang="en-US" sz="2000" b="1" dirty="0" smtClean="0"/>
              <a:t>core curriculum </a:t>
            </a:r>
            <a:r>
              <a:rPr lang="en-US" sz="2000" dirty="0" smtClean="0"/>
              <a:t>courses to be fully </a:t>
            </a:r>
            <a:r>
              <a:rPr lang="en-US" sz="2000" i="1" dirty="0" smtClean="0"/>
              <a:t>transferable</a:t>
            </a:r>
            <a:r>
              <a:rPr lang="en-US" sz="2000" dirty="0" smtClean="0"/>
              <a:t> to </a:t>
            </a:r>
            <a:r>
              <a:rPr lang="en-US" sz="2000" b="1" dirty="0" smtClean="0"/>
              <a:t>public colleges and universities in Texas</a:t>
            </a:r>
            <a:r>
              <a:rPr lang="en-US" sz="2000" dirty="0" smtClean="0"/>
              <a:t>. </a:t>
            </a:r>
          </a:p>
          <a:p>
            <a:pPr marL="0" indent="0">
              <a:buNone/>
              <a:defRPr/>
            </a:pPr>
            <a:r>
              <a:rPr lang="en-US" sz="2000" dirty="0" smtClean="0"/>
              <a:t>     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Students </a:t>
            </a:r>
            <a:r>
              <a:rPr lang="en-US" sz="2000" dirty="0"/>
              <a:t>attending private or out of </a:t>
            </a:r>
            <a:r>
              <a:rPr lang="en-US" sz="2000" dirty="0" smtClean="0"/>
              <a:t>state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universities or colleges should check with 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the </a:t>
            </a:r>
            <a:r>
              <a:rPr lang="en-US" sz="2000" dirty="0"/>
              <a:t>institution for transferability. </a:t>
            </a: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3716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0"/>
            <a:ext cx="2323084" cy="201652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391400" cy="1752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  Dual Credit Cost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   </a:t>
            </a:r>
            <a:r>
              <a:rPr lang="en-US" sz="3600" b="1" dirty="0" smtClean="0">
                <a:solidFill>
                  <a:schemeClr val="tx2"/>
                </a:solidFill>
              </a:rPr>
              <a:t>Tuition Comparison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</a:rPr>
              <a:t>                 for one 3 hour course </a:t>
            </a: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100" b="1" dirty="0" smtClean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6172200" cy="17526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1135891"/>
              </p:ext>
            </p:extLst>
          </p:nvPr>
        </p:nvGraphicFramePr>
        <p:xfrm>
          <a:off x="1295400" y="3047999"/>
          <a:ext cx="6172200" cy="348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679"/>
                <a:gridCol w="2712937"/>
                <a:gridCol w="233584"/>
              </a:tblGrid>
              <a:tr h="72033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</a:t>
                      </a:r>
                      <a:endParaRPr lang="en-US" sz="18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Tuition</a:t>
                      </a:r>
                      <a:r>
                        <a:rPr lang="en-US" sz="1800" baseline="0" dirty="0" smtClean="0"/>
                        <a:t>  and Fees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2013 -2014 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3" marB="45713"/>
                </a:tc>
              </a:tr>
              <a:tr h="96046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NCTC</a:t>
                      </a:r>
                    </a:p>
                    <a:p>
                      <a:r>
                        <a:rPr lang="en-US" sz="1400" dirty="0" smtClean="0"/>
                        <a:t>2014 -15 tuition rates</a:t>
                      </a:r>
                      <a:r>
                        <a:rPr lang="en-US" sz="1400" baseline="0" dirty="0" smtClean="0"/>
                        <a:t> have not been determined. Check </a:t>
                      </a:r>
                      <a:r>
                        <a:rPr lang="en-US" sz="1800" baseline="0" dirty="0" smtClean="0">
                          <a:hlinkClick r:id="rId2"/>
                        </a:rPr>
                        <a:t>www.nctc.edu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en-US" sz="1400" baseline="0" dirty="0" smtClean="0"/>
                        <a:t>for current information </a:t>
                      </a:r>
                      <a:endParaRPr lang="en-US" sz="14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$231 </a:t>
                      </a:r>
                      <a:r>
                        <a:rPr lang="en-US" sz="1600" dirty="0" smtClean="0"/>
                        <a:t>(Out</a:t>
                      </a:r>
                      <a:r>
                        <a:rPr lang="en-US" sz="1600" baseline="0" dirty="0" smtClean="0"/>
                        <a:t> of District </a:t>
                      </a:r>
                      <a:r>
                        <a:rPr lang="en-US" sz="1600" dirty="0" smtClean="0"/>
                        <a:t>)</a:t>
                      </a:r>
                    </a:p>
                    <a:p>
                      <a:r>
                        <a:rPr lang="en-US" sz="1600" dirty="0" smtClean="0"/>
                        <a:t>$126 (In District  for Cooke</a:t>
                      </a:r>
                      <a:r>
                        <a:rPr lang="en-US" sz="1600" baseline="0" dirty="0" smtClean="0"/>
                        <a:t> &amp;      </a:t>
                      </a:r>
                    </a:p>
                    <a:p>
                      <a:r>
                        <a:rPr lang="en-US" sz="1600" baseline="0" dirty="0" smtClean="0"/>
                        <a:t>            Graham Counties</a:t>
                      </a:r>
                      <a:r>
                        <a:rPr lang="en-US" sz="1600" dirty="0" smtClean="0"/>
                        <a:t>) </a:t>
                      </a:r>
                    </a:p>
                    <a:p>
                      <a:r>
                        <a:rPr lang="en-US" sz="1600" baseline="0" dirty="0" smtClean="0"/>
                        <a:t> + </a:t>
                      </a:r>
                      <a:r>
                        <a:rPr lang="en-US" sz="1600" dirty="0" smtClean="0"/>
                        <a:t>$ 50   Fee for Online Course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3" marB="45713"/>
                </a:tc>
              </a:tr>
              <a:tr h="55733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Texas Tech </a:t>
                      </a:r>
                      <a:endParaRPr lang="en-US" sz="1800" b="1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$1,142</a:t>
                      </a:r>
                      <a:endParaRPr lang="en-US" sz="18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3" marB="45713"/>
                </a:tc>
              </a:tr>
              <a:tr h="55733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Baylor</a:t>
                      </a:r>
                      <a:endParaRPr lang="en-US" sz="1800" b="1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$4,560</a:t>
                      </a:r>
                      <a:endParaRPr lang="en-US" sz="18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3" marB="45713"/>
                </a:tc>
              </a:tr>
              <a:tr h="55733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UNT </a:t>
                      </a:r>
                      <a:endParaRPr lang="en-US" sz="1800" b="1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$1,091</a:t>
                      </a:r>
                      <a:endParaRPr lang="en-US" sz="18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3" marB="45713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71525"/>
            <a:ext cx="25527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38"/>
            <a:ext cx="8229600" cy="1371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 Requirements for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     Dual Credit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3810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Must have approval of high school counselor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Must have a “B” average – 3.0 on a 4.0 scale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Must meet College </a:t>
            </a:r>
            <a:r>
              <a:rPr lang="en-US" sz="2000" dirty="0"/>
              <a:t>R</a:t>
            </a:r>
            <a:r>
              <a:rPr lang="en-US" sz="2000" dirty="0" smtClean="0"/>
              <a:t>eadiness </a:t>
            </a:r>
            <a:r>
              <a:rPr lang="en-US" sz="2000" dirty="0"/>
              <a:t>S</a:t>
            </a:r>
            <a:r>
              <a:rPr lang="en-US" sz="2000" dirty="0" smtClean="0"/>
              <a:t>core requirements (TSI Assessment, PSAT,   Plan, SAT, ACT)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To remain eligible for enrollment in Dual Credit courses, you must make a “B” or higher during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&amp;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or a “C” or higher during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&amp;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 in </a:t>
            </a:r>
            <a:r>
              <a:rPr lang="en-US" sz="2000" b="1" dirty="0" smtClean="0"/>
              <a:t>ALL</a:t>
            </a:r>
            <a:r>
              <a:rPr lang="en-US" sz="2000" dirty="0" smtClean="0"/>
              <a:t> college courses.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* </a:t>
            </a:r>
            <a:r>
              <a:rPr lang="en-US" b="1" dirty="0" smtClean="0"/>
              <a:t>Must exhibit the </a:t>
            </a:r>
            <a:r>
              <a:rPr lang="en-US" b="1" i="1" u="sng" dirty="0" smtClean="0"/>
              <a:t>maturity</a:t>
            </a:r>
            <a:r>
              <a:rPr lang="en-US" b="1" dirty="0" smtClean="0"/>
              <a:t> and </a:t>
            </a:r>
            <a:r>
              <a:rPr lang="en-US" b="1" i="1" u="sng" dirty="0" smtClean="0"/>
              <a:t>social behavior          </a:t>
            </a:r>
            <a:r>
              <a:rPr lang="en-US" b="1" dirty="0" smtClean="0"/>
              <a:t>necessary to be enrolled in a college level course</a:t>
            </a:r>
            <a:r>
              <a:rPr lang="en-US" dirty="0" smtClean="0"/>
              <a:t>.  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They  Ready For College?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elf-motivated?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elf-disciplined?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ood </a:t>
            </a:r>
            <a:r>
              <a:rPr lang="en-US" dirty="0">
                <a:solidFill>
                  <a:srgbClr val="FF0000"/>
                </a:solidFill>
              </a:rPr>
              <a:t>study </a:t>
            </a:r>
            <a:r>
              <a:rPr lang="en-US" dirty="0" smtClean="0">
                <a:solidFill>
                  <a:srgbClr val="FF0000"/>
                </a:solidFill>
              </a:rPr>
              <a:t> habits?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Goal directed?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FF0000"/>
                </a:solidFill>
              </a:rPr>
              <a:t>Time management skills?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FF0000"/>
                </a:solidFill>
              </a:rPr>
              <a:t> Communicate with adults?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Independent thinker?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346937" cy="3716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385027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6144</TotalTime>
  <Words>1477</Words>
  <Application>Microsoft Office PowerPoint</Application>
  <PresentationFormat>On-screen Show (4:3)</PresentationFormat>
  <Paragraphs>310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Dual Credit:   A   Partnership For Success         </vt:lpstr>
      <vt:lpstr>    What is Dual Credit ?</vt:lpstr>
      <vt:lpstr>What Are the Benefits of Dual Credit? </vt:lpstr>
      <vt:lpstr>          What Are                  the Challenges ?</vt:lpstr>
      <vt:lpstr>DUAL CREDIT COURSES</vt:lpstr>
      <vt:lpstr>Do Dual Credit Courses Transfer ?</vt:lpstr>
      <vt:lpstr>    Dual Credit Cost     Tuition Comparison                   for one 3 hour course     </vt:lpstr>
      <vt:lpstr> Requirements for        Dual Credit ?</vt:lpstr>
      <vt:lpstr>Are They  Ready For College?  </vt:lpstr>
      <vt:lpstr>Academic Skills - reading, writing, research and analytical  skills  Academic Behavior - study skills, time management, note taking skills, communication skills with an adult   Conceptual Skills- navigating the college system, teamwork  habits of the Mind- Open to knew ideas, problem solver, curious.    From College Readiness:  Michael Kist, Stanford University.  </vt:lpstr>
      <vt:lpstr>                                                 </vt:lpstr>
      <vt:lpstr>   TSI  Assessment?</vt:lpstr>
      <vt:lpstr>Preparation is the Key! </vt:lpstr>
      <vt:lpstr>I Meet the Requirements,  Now What ? Step 1. Apply for Admission to NCTC March 25th at GHS </vt:lpstr>
      <vt:lpstr>  Complete NCTC Application   www.applytexas.org   </vt:lpstr>
      <vt:lpstr>*Set up email Account to Contact instructors  *Pay for classes *Print schedule  *Print unofficial transcript *Request official transcript *Register for classes upon graduation! </vt:lpstr>
      <vt:lpstr>Step 2.  Complete DC 101</vt:lpstr>
      <vt:lpstr>            Step 3</vt:lpstr>
      <vt:lpstr>Slide 19</vt:lpstr>
      <vt:lpstr>Slide 20</vt:lpstr>
      <vt:lpstr>  </vt:lpstr>
      <vt:lpstr>Step 8: Pay for Classes </vt:lpstr>
      <vt:lpstr>Important Scholarship Dates </vt:lpstr>
      <vt:lpstr>Step 9: Purchase Textbooks </vt:lpstr>
      <vt:lpstr>High School vs. College</vt:lpstr>
      <vt:lpstr>Slide 26</vt:lpstr>
      <vt:lpstr>FERPA Regulations</vt:lpstr>
      <vt:lpstr>Too Much Too Soon!</vt:lpstr>
      <vt:lpstr>Helping Your College Student</vt:lpstr>
      <vt:lpstr>REMIND 101</vt:lpstr>
      <vt:lpstr>Questions  Contact Mrs. Markle, Mrs. Strait or Mrs. Wiles  @ 665-5528 Contact NCTC at www.nctc.edu </vt:lpstr>
    </vt:vector>
  </TitlesOfParts>
  <Company>North Central Texas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Credit  Enrollment</dc:title>
  <dc:creator>Amy Klohn</dc:creator>
  <cp:lastModifiedBy> </cp:lastModifiedBy>
  <cp:revision>337</cp:revision>
  <cp:lastPrinted>2013-11-27T20:25:48Z</cp:lastPrinted>
  <dcterms:created xsi:type="dcterms:W3CDTF">2006-09-26T19:48:30Z</dcterms:created>
  <dcterms:modified xsi:type="dcterms:W3CDTF">2014-03-06T21:41:06Z</dcterms:modified>
</cp:coreProperties>
</file>