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A2C211-AFBC-4F8C-9E4C-4E8B757EBB69}">
          <p14:sldIdLst>
            <p14:sldId id="258"/>
            <p14:sldId id="257"/>
            <p14:sldId id="259"/>
            <p14:sldId id="260"/>
            <p14:sldId id="261"/>
            <p14:sldId id="262"/>
            <p14:sldId id="264"/>
            <p14:sldId id="263"/>
            <p14:sldId id="265"/>
            <p14:sldId id="266"/>
            <p14:sldId id="267"/>
            <p14:sldId id="268"/>
          </p14:sldIdLst>
        </p14:section>
        <p14:section name="Untitled Section" id="{1E1DC752-78DC-4263-8532-59866A1D92F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9941" autoAdjust="0"/>
  </p:normalViewPr>
  <p:slideViewPr>
    <p:cSldViewPr snapToGrid="0">
      <p:cViewPr varScale="1">
        <p:scale>
          <a:sx n="51" d="100"/>
          <a:sy n="51" d="100"/>
        </p:scale>
        <p:origin x="1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9ACAC-FB83-4286-A91B-02D50EDAC905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4996C-3831-4E75-9D2B-093EB12F5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January’s Counselor Connection Theme</a:t>
            </a:r>
            <a:r>
              <a:rPr lang="en-US" baseline="0" dirty="0" smtClean="0"/>
              <a:t> is Planning for High School…that’s what junior high is all about.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6EFC-B3D0-412F-9580-93F79E419B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3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Arts and Humanities Endorsement has Career Pathways in Foreign</a:t>
            </a:r>
            <a:r>
              <a:rPr lang="en-US" baseline="0" dirty="0" smtClean="0"/>
              <a:t> Language (Spanish) and Fine 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</a:t>
            </a:r>
            <a:r>
              <a:rPr lang="en-US" baseline="0" dirty="0" smtClean="0"/>
              <a:t> overview of the four main Endorsement Areas and the Career Pathways offered in each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</a:t>
            </a:r>
            <a:r>
              <a:rPr lang="en-US" baseline="0" dirty="0" smtClean="0"/>
              <a:t> of a Personal Graduation Plan (PGP). After selecting an Endorsement and Career Pathway, your counselor will work with you to create your own Personal Graduation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Junior High</a:t>
            </a:r>
            <a:r>
              <a:rPr lang="en-US" baseline="0" dirty="0" smtClean="0"/>
              <a:t> is the time to start exploring those options, so when we get to high school we can narrow down what we’re most interested in.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month our counselors will be helping all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choose an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or skill (called an endorsement) that they want to focus on in high school.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don’t tune out 7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grade!  We want to begin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 you to those endorsements now, so you will be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able to make an informed decision when your time comes! 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408E-A561-4239-B230-94D82F37D0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Everyone starts with one layer of cake, the Foundation High School Plan.  This is the very minimum requirement to receive a high school diploma.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 the Foundation Plan everyone will earn 22 credits to graduate, this is what you will hear referred to as your required courses: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 in English</a:t>
            </a:r>
            <a:br>
              <a:rPr lang="en-US" baseline="0" dirty="0" smtClean="0"/>
            </a:br>
            <a:r>
              <a:rPr lang="en-US" baseline="0" dirty="0" smtClean="0"/>
              <a:t>3 in Math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 in Science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 in Social Studies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in Physical Education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 in a Language Other Than English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in Fine Arts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 in Electives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4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Almost every one of you will choose to add a second layer to your cake and take courses in a broad area of interest, called an Endorsement.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Gainesville High School offers 4 Endorsement Areas:  STEM, Business and Industry, Public Services, and Arts and Humanities.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Endorsement has specialized career pathways.  For example, you could choose a pathway in Auto Mechanics or Agriculture to earn an endorsement in Business and Industry.  Alternatively, you could choose a pathway in Law Enforcement or Health Science to earn an endorsement in Public Services.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Some of you may choose to add a third layer by receiving a Distinguished Level of Achievement.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are earned in addition to your foundation plan and endorsement.  You will have to successfully complete: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 credits in Math, which must include Algebra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 credits in Science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course requirements for at least one endorsement.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5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few of you will add a fourth layer to your cake by earning a Performance Acknowledgement to your diploma.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Performance acknowledgements are earned for demonstrating outstanding performance in</a:t>
            </a:r>
            <a:r>
              <a:rPr lang="en-US" baseline="0" dirty="0" smtClean="0"/>
              <a:t> or </a:t>
            </a:r>
            <a:r>
              <a:rPr lang="en-US" dirty="0" smtClean="0"/>
              <a:t>on one of the following: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Dual Credit Courses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Bilingualism/</a:t>
            </a:r>
            <a:r>
              <a:rPr lang="en-US" dirty="0" err="1" smtClean="0"/>
              <a:t>Biliteracy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AP</a:t>
            </a:r>
            <a:r>
              <a:rPr lang="en-US" baseline="0" dirty="0" smtClean="0"/>
              <a:t> Exam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PSAT, SAT, or ACT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Your high school counselor will discuss these in more detail with you after 9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7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STEM Endorsement has Career</a:t>
            </a:r>
            <a:r>
              <a:rPr lang="en-US" baseline="0" dirty="0" smtClean="0"/>
              <a:t> Pathways in Science, Technology, Engineering, and Math.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Business &amp; Industry Endorsement has Career</a:t>
            </a:r>
            <a:r>
              <a:rPr lang="en-US" baseline="0" dirty="0" smtClean="0"/>
              <a:t> Pathways in Architecture &amp; Construction, Agriculture, Audio/Video Production, Auto Mechanics, Finance, and Manufacturing.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6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Public Services Endorsement has Career Pathways in Hospitality &amp; Tourism, Health Science, Education &amp; Training,</a:t>
            </a:r>
            <a:r>
              <a:rPr lang="en-US" baseline="0" dirty="0" smtClean="0"/>
              <a:t> Cosmetology, Law Enforcement, and Fire Fighting.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996C-3831-4E75-9D2B-093EB12F54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9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1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0408-C820-46A1-BB83-0F8C5436344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2C55-09D6-42F7-B48D-EC14292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2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63310"/>
            <a:ext cx="9144000" cy="269785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January’s Theme:</a:t>
            </a:r>
          </a:p>
          <a:p>
            <a:r>
              <a:rPr lang="en-US" sz="6600" dirty="0" smtClean="0">
                <a:latin typeface="Colleged" panose="03000600000000000000" pitchFamily="66" charset="0"/>
              </a:rPr>
              <a:t>Planning for high school</a:t>
            </a:r>
            <a:endParaRPr lang="en-US" sz="6600" dirty="0">
              <a:latin typeface="Colleged" panose="030006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69" y="504495"/>
            <a:ext cx="7728462" cy="18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1" y="116931"/>
            <a:ext cx="11426638" cy="6427484"/>
          </a:xfrm>
        </p:spPr>
      </p:pic>
    </p:spTree>
    <p:extLst>
      <p:ext uri="{BB962C8B-B14F-4D97-AF65-F5344CB8AC3E}">
        <p14:creationId xmlns:p14="http://schemas.microsoft.com/office/powerpoint/2010/main" val="50906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143691"/>
            <a:ext cx="11639006" cy="6546941"/>
          </a:xfrm>
        </p:spPr>
      </p:pic>
    </p:spTree>
    <p:extLst>
      <p:ext uri="{BB962C8B-B14F-4D97-AF65-F5344CB8AC3E}">
        <p14:creationId xmlns:p14="http://schemas.microsoft.com/office/powerpoint/2010/main" val="228633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5140" y="0"/>
            <a:ext cx="9397557" cy="72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6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xasoncourse.org/media/1789/endorsements.png?width=500&amp;height=298.7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1451"/>
          <a:stretch/>
        </p:blipFill>
        <p:spPr bwMode="auto">
          <a:xfrm>
            <a:off x="371060" y="0"/>
            <a:ext cx="11595653" cy="67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041" y="595195"/>
            <a:ext cx="699715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es On Parade" pitchFamily="50" charset="0"/>
                <a:ea typeface="Apes On Parade" pitchFamily="50" charset="0"/>
              </a:rPr>
              <a:t>Planning for High School and Beyond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es On Parade" pitchFamily="50" charset="0"/>
              <a:ea typeface="Apes On Parad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30629"/>
            <a:ext cx="11701216" cy="6581934"/>
          </a:xfrm>
        </p:spPr>
      </p:pic>
    </p:spTree>
    <p:extLst>
      <p:ext uri="{BB962C8B-B14F-4D97-AF65-F5344CB8AC3E}">
        <p14:creationId xmlns:p14="http://schemas.microsoft.com/office/powerpoint/2010/main" val="362486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3888"/>
            <a:ext cx="11839304" cy="6659608"/>
          </a:xfrm>
        </p:spPr>
      </p:pic>
    </p:spTree>
    <p:extLst>
      <p:ext uri="{BB962C8B-B14F-4D97-AF65-F5344CB8AC3E}">
        <p14:creationId xmlns:p14="http://schemas.microsoft.com/office/powerpoint/2010/main" val="366238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6" y="0"/>
            <a:ext cx="11747621" cy="6608037"/>
          </a:xfrm>
        </p:spPr>
      </p:pic>
    </p:spTree>
    <p:extLst>
      <p:ext uri="{BB962C8B-B14F-4D97-AF65-F5344CB8AC3E}">
        <p14:creationId xmlns:p14="http://schemas.microsoft.com/office/powerpoint/2010/main" val="357888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3" y="261535"/>
            <a:ext cx="11384787" cy="6403943"/>
          </a:xfrm>
        </p:spPr>
      </p:pic>
    </p:spTree>
    <p:extLst>
      <p:ext uri="{BB962C8B-B14F-4D97-AF65-F5344CB8AC3E}">
        <p14:creationId xmlns:p14="http://schemas.microsoft.com/office/powerpoint/2010/main" val="348100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 b="10661"/>
          <a:stretch/>
        </p:blipFill>
        <p:spPr bwMode="auto">
          <a:xfrm>
            <a:off x="154121" y="672668"/>
            <a:ext cx="11883758" cy="59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0856" y="151234"/>
            <a:ext cx="950452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7DCBE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nhouse" panose="02000500000000000000" pitchFamily="2" charset="0"/>
              </a:rPr>
              <a:t>Science - Technology - Engineering - Math </a:t>
            </a:r>
            <a:endParaRPr lang="en-US" sz="3800" b="0" cap="none" spc="0" dirty="0">
              <a:ln w="0">
                <a:solidFill>
                  <a:schemeClr val="tx1"/>
                </a:solidFill>
              </a:ln>
              <a:solidFill>
                <a:srgbClr val="7DCBE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nhous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2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6" y="0"/>
            <a:ext cx="6151464" cy="190802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96" y="2154737"/>
            <a:ext cx="2347042" cy="2175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3" y="2252065"/>
            <a:ext cx="3249330" cy="162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29" y="2172578"/>
            <a:ext cx="3170911" cy="1783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-195656" y="4502613"/>
            <a:ext cx="45845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28575">
                  <a:solidFill>
                    <a:srgbClr val="002060"/>
                  </a:solidFill>
                </a:ln>
                <a:solidFill>
                  <a:srgbClr val="D33D1F"/>
                </a:solidFill>
                <a:latin typeface="Britannic Bold" panose="020B0903060703020204" pitchFamily="34" charset="0"/>
              </a:rPr>
              <a:t>Auto Mechanics</a:t>
            </a:r>
            <a:endParaRPr lang="en-US" sz="4000" b="0" cap="none" spc="0" dirty="0">
              <a:ln w="28575">
                <a:solidFill>
                  <a:srgbClr val="002060"/>
                </a:solidFill>
              </a:ln>
              <a:solidFill>
                <a:srgbClr val="D33D1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436" y="5211584"/>
            <a:ext cx="2182341" cy="1383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082" y="4299265"/>
            <a:ext cx="2617852" cy="1006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1066" y="5307130"/>
            <a:ext cx="2441564" cy="1378545"/>
          </a:xfrm>
          <a:prstGeom prst="rect">
            <a:avLst/>
          </a:prstGeom>
        </p:spPr>
      </p:pic>
      <p:pic>
        <p:nvPicPr>
          <p:cNvPr id="10" name="Picture 6" descr="Image result for metal fabrication clip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11" y="5131120"/>
            <a:ext cx="1666155" cy="14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3114" y="4393360"/>
            <a:ext cx="3449947" cy="7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7" y="329417"/>
            <a:ext cx="10714046" cy="6026651"/>
          </a:xfrm>
        </p:spPr>
      </p:pic>
    </p:spTree>
    <p:extLst>
      <p:ext uri="{BB962C8B-B14F-4D97-AF65-F5344CB8AC3E}">
        <p14:creationId xmlns:p14="http://schemas.microsoft.com/office/powerpoint/2010/main" val="274340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562</Words>
  <Application>Microsoft Office PowerPoint</Application>
  <PresentationFormat>Widescreen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Apes On Parade</vt:lpstr>
      <vt:lpstr>Arial</vt:lpstr>
      <vt:lpstr>Arial Narrow</vt:lpstr>
      <vt:lpstr>Britannic Bold</vt:lpstr>
      <vt:lpstr>Calibri</vt:lpstr>
      <vt:lpstr>Calibri Light</vt:lpstr>
      <vt:lpstr>Colleged</vt:lpstr>
      <vt:lpstr>Funhouse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kballard</dc:creator>
  <cp:lastModifiedBy>jbawcom</cp:lastModifiedBy>
  <cp:revision>16</cp:revision>
  <dcterms:created xsi:type="dcterms:W3CDTF">2018-11-09T18:06:06Z</dcterms:created>
  <dcterms:modified xsi:type="dcterms:W3CDTF">2019-01-09T16:02:31Z</dcterms:modified>
</cp:coreProperties>
</file>